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64" r:id="rId3"/>
    <p:sldId id="259" r:id="rId4"/>
    <p:sldId id="263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24" autoAdjust="0"/>
  </p:normalViewPr>
  <p:slideViewPr>
    <p:cSldViewPr>
      <p:cViewPr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B53CE-933C-4A48-8E8C-01DAF393C7B6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07B80-5763-4307-925F-0D0DA77043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250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8525" algn="l"/>
                <a:tab pos="1349375" algn="l"/>
                <a:tab pos="1800225" algn="l"/>
                <a:tab pos="2251075" algn="l"/>
                <a:tab pos="2701925" algn="l"/>
                <a:tab pos="3152775" algn="l"/>
                <a:tab pos="3603625" algn="l"/>
                <a:tab pos="4054475" algn="l"/>
                <a:tab pos="4505325" algn="l"/>
                <a:tab pos="4956175" algn="l"/>
                <a:tab pos="5407025" algn="l"/>
                <a:tab pos="5857875" algn="l"/>
                <a:tab pos="6308725" algn="l"/>
                <a:tab pos="6759575" algn="l"/>
                <a:tab pos="7208838" algn="l"/>
                <a:tab pos="7659688" algn="l"/>
                <a:tab pos="8110538" algn="l"/>
                <a:tab pos="8561388" algn="l"/>
                <a:tab pos="901223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47675" algn="l"/>
                <a:tab pos="898525" algn="l"/>
                <a:tab pos="1349375" algn="l"/>
                <a:tab pos="1800225" algn="l"/>
                <a:tab pos="2251075" algn="l"/>
                <a:tab pos="2701925" algn="l"/>
                <a:tab pos="3152775" algn="l"/>
                <a:tab pos="3603625" algn="l"/>
                <a:tab pos="4054475" algn="l"/>
                <a:tab pos="4505325" algn="l"/>
                <a:tab pos="4956175" algn="l"/>
                <a:tab pos="5407025" algn="l"/>
                <a:tab pos="5857875" algn="l"/>
                <a:tab pos="6308725" algn="l"/>
                <a:tab pos="6759575" algn="l"/>
                <a:tab pos="7208838" algn="l"/>
                <a:tab pos="7659688" algn="l"/>
                <a:tab pos="8110538" algn="l"/>
                <a:tab pos="8561388" algn="l"/>
                <a:tab pos="901223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8525" algn="l"/>
                <a:tab pos="1349375" algn="l"/>
                <a:tab pos="1800225" algn="l"/>
                <a:tab pos="2251075" algn="l"/>
                <a:tab pos="2701925" algn="l"/>
                <a:tab pos="3152775" algn="l"/>
                <a:tab pos="3603625" algn="l"/>
                <a:tab pos="4054475" algn="l"/>
                <a:tab pos="4505325" algn="l"/>
                <a:tab pos="4956175" algn="l"/>
                <a:tab pos="5407025" algn="l"/>
                <a:tab pos="5857875" algn="l"/>
                <a:tab pos="6308725" algn="l"/>
                <a:tab pos="6759575" algn="l"/>
                <a:tab pos="7208838" algn="l"/>
                <a:tab pos="7659688" algn="l"/>
                <a:tab pos="8110538" algn="l"/>
                <a:tab pos="8561388" algn="l"/>
                <a:tab pos="901223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8525" algn="l"/>
                <a:tab pos="1349375" algn="l"/>
                <a:tab pos="1800225" algn="l"/>
                <a:tab pos="2251075" algn="l"/>
                <a:tab pos="2701925" algn="l"/>
                <a:tab pos="3152775" algn="l"/>
                <a:tab pos="3603625" algn="l"/>
                <a:tab pos="4054475" algn="l"/>
                <a:tab pos="4505325" algn="l"/>
                <a:tab pos="4956175" algn="l"/>
                <a:tab pos="5407025" algn="l"/>
                <a:tab pos="5857875" algn="l"/>
                <a:tab pos="6308725" algn="l"/>
                <a:tab pos="6759575" algn="l"/>
                <a:tab pos="7208838" algn="l"/>
                <a:tab pos="7659688" algn="l"/>
                <a:tab pos="8110538" algn="l"/>
                <a:tab pos="8561388" algn="l"/>
                <a:tab pos="901223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8525" algn="l"/>
                <a:tab pos="1349375" algn="l"/>
                <a:tab pos="1800225" algn="l"/>
                <a:tab pos="2251075" algn="l"/>
                <a:tab pos="2701925" algn="l"/>
                <a:tab pos="3152775" algn="l"/>
                <a:tab pos="3603625" algn="l"/>
                <a:tab pos="4054475" algn="l"/>
                <a:tab pos="4505325" algn="l"/>
                <a:tab pos="4956175" algn="l"/>
                <a:tab pos="5407025" algn="l"/>
                <a:tab pos="5857875" algn="l"/>
                <a:tab pos="6308725" algn="l"/>
                <a:tab pos="6759575" algn="l"/>
                <a:tab pos="7208838" algn="l"/>
                <a:tab pos="7659688" algn="l"/>
                <a:tab pos="8110538" algn="l"/>
                <a:tab pos="8561388" algn="l"/>
                <a:tab pos="901223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8525" algn="l"/>
                <a:tab pos="1349375" algn="l"/>
                <a:tab pos="1800225" algn="l"/>
                <a:tab pos="2251075" algn="l"/>
                <a:tab pos="2701925" algn="l"/>
                <a:tab pos="3152775" algn="l"/>
                <a:tab pos="3603625" algn="l"/>
                <a:tab pos="4054475" algn="l"/>
                <a:tab pos="4505325" algn="l"/>
                <a:tab pos="4956175" algn="l"/>
                <a:tab pos="5407025" algn="l"/>
                <a:tab pos="5857875" algn="l"/>
                <a:tab pos="6308725" algn="l"/>
                <a:tab pos="6759575" algn="l"/>
                <a:tab pos="7208838" algn="l"/>
                <a:tab pos="7659688" algn="l"/>
                <a:tab pos="8110538" algn="l"/>
                <a:tab pos="8561388" algn="l"/>
                <a:tab pos="901223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8525" algn="l"/>
                <a:tab pos="1349375" algn="l"/>
                <a:tab pos="1800225" algn="l"/>
                <a:tab pos="2251075" algn="l"/>
                <a:tab pos="2701925" algn="l"/>
                <a:tab pos="3152775" algn="l"/>
                <a:tab pos="3603625" algn="l"/>
                <a:tab pos="4054475" algn="l"/>
                <a:tab pos="4505325" algn="l"/>
                <a:tab pos="4956175" algn="l"/>
                <a:tab pos="5407025" algn="l"/>
                <a:tab pos="5857875" algn="l"/>
                <a:tab pos="6308725" algn="l"/>
                <a:tab pos="6759575" algn="l"/>
                <a:tab pos="7208838" algn="l"/>
                <a:tab pos="7659688" algn="l"/>
                <a:tab pos="8110538" algn="l"/>
                <a:tab pos="8561388" algn="l"/>
                <a:tab pos="901223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8525" algn="l"/>
                <a:tab pos="1349375" algn="l"/>
                <a:tab pos="1800225" algn="l"/>
                <a:tab pos="2251075" algn="l"/>
                <a:tab pos="2701925" algn="l"/>
                <a:tab pos="3152775" algn="l"/>
                <a:tab pos="3603625" algn="l"/>
                <a:tab pos="4054475" algn="l"/>
                <a:tab pos="4505325" algn="l"/>
                <a:tab pos="4956175" algn="l"/>
                <a:tab pos="5407025" algn="l"/>
                <a:tab pos="5857875" algn="l"/>
                <a:tab pos="6308725" algn="l"/>
                <a:tab pos="6759575" algn="l"/>
                <a:tab pos="7208838" algn="l"/>
                <a:tab pos="7659688" algn="l"/>
                <a:tab pos="8110538" algn="l"/>
                <a:tab pos="8561388" algn="l"/>
                <a:tab pos="901223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8525" algn="l"/>
                <a:tab pos="1349375" algn="l"/>
                <a:tab pos="1800225" algn="l"/>
                <a:tab pos="2251075" algn="l"/>
                <a:tab pos="2701925" algn="l"/>
                <a:tab pos="3152775" algn="l"/>
                <a:tab pos="3603625" algn="l"/>
                <a:tab pos="4054475" algn="l"/>
                <a:tab pos="4505325" algn="l"/>
                <a:tab pos="4956175" algn="l"/>
                <a:tab pos="5407025" algn="l"/>
                <a:tab pos="5857875" algn="l"/>
                <a:tab pos="6308725" algn="l"/>
                <a:tab pos="6759575" algn="l"/>
                <a:tab pos="7208838" algn="l"/>
                <a:tab pos="7659688" algn="l"/>
                <a:tab pos="8110538" algn="l"/>
                <a:tab pos="8561388" algn="l"/>
                <a:tab pos="901223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6C040EC-3D5B-4367-9DD1-D1600ED4C05E}" type="slidenum">
              <a:rPr lang="ru-RU" altLang="ru-RU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dirty="0" smtClean="0"/>
              <a:t>15. Костюмы изолирующие от химических факторов (в том числе применяемые для защиты от биологических факторов)  (сертификация, 2 </a:t>
            </a:r>
            <a:r>
              <a:rPr lang="ru-RU" dirty="0" err="1" smtClean="0"/>
              <a:t>кл</a:t>
            </a:r>
            <a:r>
              <a:rPr lang="ru-RU" dirty="0" smtClean="0"/>
              <a:t>.)</a:t>
            </a:r>
          </a:p>
          <a:p>
            <a:pPr>
              <a:defRPr/>
            </a:pPr>
            <a:r>
              <a:rPr lang="ru-RU" dirty="0" smtClean="0"/>
              <a:t>16. СИЗ  органов дыхания изолирующие (сертификация, 2 </a:t>
            </a:r>
            <a:r>
              <a:rPr lang="ru-RU" dirty="0" err="1" smtClean="0"/>
              <a:t>кл</a:t>
            </a:r>
            <a:r>
              <a:rPr lang="ru-RU" dirty="0" smtClean="0"/>
              <a:t>.)</a:t>
            </a:r>
          </a:p>
          <a:p>
            <a:pPr>
              <a:defRPr/>
            </a:pPr>
            <a:r>
              <a:rPr lang="ru-RU" dirty="0" smtClean="0"/>
              <a:t>17. СИЗ органов дыхания фильтрующие (сертификация, 2 </a:t>
            </a:r>
            <a:r>
              <a:rPr lang="ru-RU" dirty="0" err="1" smtClean="0"/>
              <a:t>кл</a:t>
            </a:r>
            <a:r>
              <a:rPr lang="ru-RU" dirty="0" smtClean="0"/>
              <a:t>.) </a:t>
            </a:r>
          </a:p>
          <a:p>
            <a:pPr>
              <a:defRPr/>
            </a:pPr>
            <a:r>
              <a:rPr lang="ru-RU" dirty="0" smtClean="0"/>
              <a:t>18. Одежда специальная защитная, в том числе одежда фильтрующая защитная от химических факторов (сертификация, 2 </a:t>
            </a:r>
            <a:r>
              <a:rPr lang="ru-RU" dirty="0" err="1" smtClean="0"/>
              <a:t>кл</a:t>
            </a:r>
            <a:r>
              <a:rPr lang="ru-RU" dirty="0" smtClean="0"/>
              <a:t>.) </a:t>
            </a:r>
          </a:p>
          <a:p>
            <a:pPr>
              <a:defRPr/>
            </a:pPr>
            <a:r>
              <a:rPr lang="ru-RU" dirty="0" smtClean="0"/>
              <a:t>28. Одежда специальная защитная и СИЗ рук от конвективной теплоты, теплового излучения, искр и брызг расплавленного металла (сертификация, 2 </a:t>
            </a:r>
            <a:r>
              <a:rPr lang="ru-RU" dirty="0" err="1" smtClean="0"/>
              <a:t>кл</a:t>
            </a:r>
            <a:r>
              <a:rPr lang="ru-RU" dirty="0" smtClean="0"/>
              <a:t>.) </a:t>
            </a:r>
          </a:p>
          <a:p>
            <a:pPr>
              <a:defRPr/>
            </a:pPr>
            <a:r>
              <a:rPr lang="ru-RU" dirty="0" smtClean="0"/>
              <a:t>29. Одежда специальная защитная и СИЗ рук от воздействия пониженной температуры (сертификация, 2 </a:t>
            </a:r>
            <a:r>
              <a:rPr lang="ru-RU" dirty="0" err="1" smtClean="0"/>
              <a:t>кл</a:t>
            </a:r>
            <a:r>
              <a:rPr lang="ru-RU" dirty="0" smtClean="0"/>
              <a:t>.) </a:t>
            </a:r>
          </a:p>
          <a:p>
            <a:pPr>
              <a:defRPr/>
            </a:pPr>
            <a:r>
              <a:rPr lang="ru-RU" dirty="0" smtClean="0"/>
              <a:t>30. СИЗ ног (обувь) от повышенных и (или) пониженных температур, контакта с нагретой поверхностью, тепловых излучений, искр и брызг расплавленного металла (сертификация, 2 </a:t>
            </a:r>
            <a:r>
              <a:rPr lang="ru-RU" dirty="0" err="1" smtClean="0"/>
              <a:t>кл</a:t>
            </a:r>
            <a:r>
              <a:rPr lang="ru-RU" dirty="0" smtClean="0"/>
              <a:t>.) </a:t>
            </a:r>
          </a:p>
          <a:p>
            <a:pPr>
              <a:defRPr/>
            </a:pPr>
            <a:r>
              <a:rPr lang="ru-RU" dirty="0" smtClean="0"/>
              <a:t>31. СИЗ головы от повышенных (пониженных) температур, тепловых излучений (сертификация, 2 </a:t>
            </a:r>
            <a:r>
              <a:rPr lang="ru-RU" dirty="0" err="1" smtClean="0"/>
              <a:t>кл</a:t>
            </a:r>
            <a:r>
              <a:rPr lang="ru-RU" dirty="0" smtClean="0"/>
              <a:t>.)</a:t>
            </a:r>
          </a:p>
          <a:p>
            <a:pPr>
              <a:defRPr/>
            </a:pPr>
            <a:endParaRPr lang="ru-RU" altLang="ru-RU" dirty="0" smtClean="0">
              <a:latin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СИЗ классифицируются по степени риска причинения вреда пользователю: </a:t>
            </a:r>
          </a:p>
          <a:p>
            <a:pPr marL="228600" indent="-228600">
              <a:buFontTx/>
              <a:buAutoNum type="arabicParenR"/>
              <a:defRPr/>
            </a:pPr>
            <a:r>
              <a:rPr lang="ru-RU" dirty="0" smtClean="0">
                <a:solidFill>
                  <a:srgbClr val="FF0000"/>
                </a:solidFill>
              </a:rPr>
              <a:t>первый класс – СИЗ простой конструкции, применяемые в условиях с минимальными рисками причинения вреда пользователю, которые подлежат декларированию соответствия; </a:t>
            </a:r>
          </a:p>
          <a:p>
            <a:pPr marL="228600" indent="-228600">
              <a:buFontTx/>
              <a:buAutoNum type="arabicParenR"/>
              <a:defRPr/>
            </a:pPr>
            <a:r>
              <a:rPr lang="ru-RU" dirty="0" smtClean="0">
                <a:solidFill>
                  <a:srgbClr val="FF0000"/>
                </a:solidFill>
              </a:rPr>
              <a:t>второй класс – СИЗ сложной конструкции, защищающие от гибели или от опасностей, которые могут причинить необратимый вред здоровью пользователя, которые подлежат обязательной сертификации</a:t>
            </a:r>
            <a:r>
              <a:rPr lang="ru-RU" dirty="0" smtClean="0"/>
              <a:t>.</a:t>
            </a:r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altLang="ru-RU" dirty="0" smtClean="0">
              <a:latin typeface="Times New Roman" pitchFamily="18" charset="0"/>
            </a:endParaRPr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8525" algn="l"/>
                <a:tab pos="1349375" algn="l"/>
                <a:tab pos="1800225" algn="l"/>
                <a:tab pos="2251075" algn="l"/>
                <a:tab pos="2701925" algn="l"/>
                <a:tab pos="3152775" algn="l"/>
                <a:tab pos="3603625" algn="l"/>
                <a:tab pos="4054475" algn="l"/>
                <a:tab pos="4505325" algn="l"/>
                <a:tab pos="4956175" algn="l"/>
                <a:tab pos="5407025" algn="l"/>
                <a:tab pos="5857875" algn="l"/>
                <a:tab pos="6308725" algn="l"/>
                <a:tab pos="6759575" algn="l"/>
                <a:tab pos="7208838" algn="l"/>
                <a:tab pos="7659688" algn="l"/>
                <a:tab pos="8110538" algn="l"/>
                <a:tab pos="8561388" algn="l"/>
                <a:tab pos="901223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47675" algn="l"/>
                <a:tab pos="898525" algn="l"/>
                <a:tab pos="1349375" algn="l"/>
                <a:tab pos="1800225" algn="l"/>
                <a:tab pos="2251075" algn="l"/>
                <a:tab pos="2701925" algn="l"/>
                <a:tab pos="3152775" algn="l"/>
                <a:tab pos="3603625" algn="l"/>
                <a:tab pos="4054475" algn="l"/>
                <a:tab pos="4505325" algn="l"/>
                <a:tab pos="4956175" algn="l"/>
                <a:tab pos="5407025" algn="l"/>
                <a:tab pos="5857875" algn="l"/>
                <a:tab pos="6308725" algn="l"/>
                <a:tab pos="6759575" algn="l"/>
                <a:tab pos="7208838" algn="l"/>
                <a:tab pos="7659688" algn="l"/>
                <a:tab pos="8110538" algn="l"/>
                <a:tab pos="8561388" algn="l"/>
                <a:tab pos="901223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8525" algn="l"/>
                <a:tab pos="1349375" algn="l"/>
                <a:tab pos="1800225" algn="l"/>
                <a:tab pos="2251075" algn="l"/>
                <a:tab pos="2701925" algn="l"/>
                <a:tab pos="3152775" algn="l"/>
                <a:tab pos="3603625" algn="l"/>
                <a:tab pos="4054475" algn="l"/>
                <a:tab pos="4505325" algn="l"/>
                <a:tab pos="4956175" algn="l"/>
                <a:tab pos="5407025" algn="l"/>
                <a:tab pos="5857875" algn="l"/>
                <a:tab pos="6308725" algn="l"/>
                <a:tab pos="6759575" algn="l"/>
                <a:tab pos="7208838" algn="l"/>
                <a:tab pos="7659688" algn="l"/>
                <a:tab pos="8110538" algn="l"/>
                <a:tab pos="8561388" algn="l"/>
                <a:tab pos="901223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8525" algn="l"/>
                <a:tab pos="1349375" algn="l"/>
                <a:tab pos="1800225" algn="l"/>
                <a:tab pos="2251075" algn="l"/>
                <a:tab pos="2701925" algn="l"/>
                <a:tab pos="3152775" algn="l"/>
                <a:tab pos="3603625" algn="l"/>
                <a:tab pos="4054475" algn="l"/>
                <a:tab pos="4505325" algn="l"/>
                <a:tab pos="4956175" algn="l"/>
                <a:tab pos="5407025" algn="l"/>
                <a:tab pos="5857875" algn="l"/>
                <a:tab pos="6308725" algn="l"/>
                <a:tab pos="6759575" algn="l"/>
                <a:tab pos="7208838" algn="l"/>
                <a:tab pos="7659688" algn="l"/>
                <a:tab pos="8110538" algn="l"/>
                <a:tab pos="8561388" algn="l"/>
                <a:tab pos="901223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8525" algn="l"/>
                <a:tab pos="1349375" algn="l"/>
                <a:tab pos="1800225" algn="l"/>
                <a:tab pos="2251075" algn="l"/>
                <a:tab pos="2701925" algn="l"/>
                <a:tab pos="3152775" algn="l"/>
                <a:tab pos="3603625" algn="l"/>
                <a:tab pos="4054475" algn="l"/>
                <a:tab pos="4505325" algn="l"/>
                <a:tab pos="4956175" algn="l"/>
                <a:tab pos="5407025" algn="l"/>
                <a:tab pos="5857875" algn="l"/>
                <a:tab pos="6308725" algn="l"/>
                <a:tab pos="6759575" algn="l"/>
                <a:tab pos="7208838" algn="l"/>
                <a:tab pos="7659688" algn="l"/>
                <a:tab pos="8110538" algn="l"/>
                <a:tab pos="8561388" algn="l"/>
                <a:tab pos="901223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8525" algn="l"/>
                <a:tab pos="1349375" algn="l"/>
                <a:tab pos="1800225" algn="l"/>
                <a:tab pos="2251075" algn="l"/>
                <a:tab pos="2701925" algn="l"/>
                <a:tab pos="3152775" algn="l"/>
                <a:tab pos="3603625" algn="l"/>
                <a:tab pos="4054475" algn="l"/>
                <a:tab pos="4505325" algn="l"/>
                <a:tab pos="4956175" algn="l"/>
                <a:tab pos="5407025" algn="l"/>
                <a:tab pos="5857875" algn="l"/>
                <a:tab pos="6308725" algn="l"/>
                <a:tab pos="6759575" algn="l"/>
                <a:tab pos="7208838" algn="l"/>
                <a:tab pos="7659688" algn="l"/>
                <a:tab pos="8110538" algn="l"/>
                <a:tab pos="8561388" algn="l"/>
                <a:tab pos="901223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8525" algn="l"/>
                <a:tab pos="1349375" algn="l"/>
                <a:tab pos="1800225" algn="l"/>
                <a:tab pos="2251075" algn="l"/>
                <a:tab pos="2701925" algn="l"/>
                <a:tab pos="3152775" algn="l"/>
                <a:tab pos="3603625" algn="l"/>
                <a:tab pos="4054475" algn="l"/>
                <a:tab pos="4505325" algn="l"/>
                <a:tab pos="4956175" algn="l"/>
                <a:tab pos="5407025" algn="l"/>
                <a:tab pos="5857875" algn="l"/>
                <a:tab pos="6308725" algn="l"/>
                <a:tab pos="6759575" algn="l"/>
                <a:tab pos="7208838" algn="l"/>
                <a:tab pos="7659688" algn="l"/>
                <a:tab pos="8110538" algn="l"/>
                <a:tab pos="8561388" algn="l"/>
                <a:tab pos="901223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8525" algn="l"/>
                <a:tab pos="1349375" algn="l"/>
                <a:tab pos="1800225" algn="l"/>
                <a:tab pos="2251075" algn="l"/>
                <a:tab pos="2701925" algn="l"/>
                <a:tab pos="3152775" algn="l"/>
                <a:tab pos="3603625" algn="l"/>
                <a:tab pos="4054475" algn="l"/>
                <a:tab pos="4505325" algn="l"/>
                <a:tab pos="4956175" algn="l"/>
                <a:tab pos="5407025" algn="l"/>
                <a:tab pos="5857875" algn="l"/>
                <a:tab pos="6308725" algn="l"/>
                <a:tab pos="6759575" algn="l"/>
                <a:tab pos="7208838" algn="l"/>
                <a:tab pos="7659688" algn="l"/>
                <a:tab pos="8110538" algn="l"/>
                <a:tab pos="8561388" algn="l"/>
                <a:tab pos="901223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8525" algn="l"/>
                <a:tab pos="1349375" algn="l"/>
                <a:tab pos="1800225" algn="l"/>
                <a:tab pos="2251075" algn="l"/>
                <a:tab pos="2701925" algn="l"/>
                <a:tab pos="3152775" algn="l"/>
                <a:tab pos="3603625" algn="l"/>
                <a:tab pos="4054475" algn="l"/>
                <a:tab pos="4505325" algn="l"/>
                <a:tab pos="4956175" algn="l"/>
                <a:tab pos="5407025" algn="l"/>
                <a:tab pos="5857875" algn="l"/>
                <a:tab pos="6308725" algn="l"/>
                <a:tab pos="6759575" algn="l"/>
                <a:tab pos="7208838" algn="l"/>
                <a:tab pos="7659688" algn="l"/>
                <a:tab pos="8110538" algn="l"/>
                <a:tab pos="8561388" algn="l"/>
                <a:tab pos="9012238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35FEAF-D7D5-472B-8D62-38E915C32FA2}" type="slidenum">
              <a:rPr lang="ru-RU" altLang="ru-RU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E3A765-DF07-4EBC-B4F5-7F4C45F7D3CE}" type="slidenum">
              <a:rPr lang="ru-RU" altLang="ru-RU" smtClean="0"/>
              <a:pPr eaLnBrk="1" hangingPunct="1">
                <a:spcBef>
                  <a:spcPct val="0"/>
                </a:spcBef>
              </a:pPr>
              <a:t>5</a:t>
            </a:fld>
            <a:endParaRPr lang="ru-RU" altLang="ru-RU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9D98C5-2080-49A0-B000-9F3904E744B5}" type="slidenum">
              <a:rPr lang="ru-RU" altLang="ru-RU" smtClean="0"/>
              <a:pPr eaLnBrk="1" hangingPunct="1">
                <a:spcBef>
                  <a:spcPct val="0"/>
                </a:spcBef>
              </a:pPr>
              <a:t>6</a:t>
            </a:fld>
            <a:endParaRPr lang="ru-RU" altLang="ru-RU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A4F0-F25D-4812-88F6-E29EE082DE96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1363-229A-4CF7-A276-0DB3B9BE6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583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A4F0-F25D-4812-88F6-E29EE082DE96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1363-229A-4CF7-A276-0DB3B9BE6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999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A4F0-F25D-4812-88F6-E29EE082DE96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1363-229A-4CF7-A276-0DB3B9BE6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1763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A4F0-F25D-4812-88F6-E29EE082DE96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1363-229A-4CF7-A276-0DB3B9BE6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178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A4F0-F25D-4812-88F6-E29EE082DE96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1363-229A-4CF7-A276-0DB3B9BE6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01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A4F0-F25D-4812-88F6-E29EE082DE96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1363-229A-4CF7-A276-0DB3B9BE6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752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A4F0-F25D-4812-88F6-E29EE082DE96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1363-229A-4CF7-A276-0DB3B9BE6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559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A4F0-F25D-4812-88F6-E29EE082DE96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1363-229A-4CF7-A276-0DB3B9BE6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605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A4F0-F25D-4812-88F6-E29EE082DE96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1363-229A-4CF7-A276-0DB3B9BE6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810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A4F0-F25D-4812-88F6-E29EE082DE96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1363-229A-4CF7-A276-0DB3B9BE6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66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A4F0-F25D-4812-88F6-E29EE082DE96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1363-229A-4CF7-A276-0DB3B9BE6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1723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2A4F0-F25D-4812-88F6-E29EE082DE96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41363-229A-4CF7-A276-0DB3B9BE6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788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blipFill dpi="0" rotWithShape="0">
            <a:blip r:embed="rId3"/>
            <a:srcRect/>
            <a:stretch>
              <a:fillRect r="-41452"/>
            </a:stretch>
          </a:blip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611188" y="1142984"/>
            <a:ext cx="814723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 r="-2147483648"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indent="133350" eaLnBrk="0" hangingPunct="0">
              <a:defRPr>
                <a:solidFill>
                  <a:schemeClr val="bg1"/>
                </a:solidFill>
                <a:latin typeface="Calibri" pitchFamily="34" charset="0"/>
                <a:cs typeface="Arial" charset="0"/>
              </a:defRPr>
            </a:lvl1pPr>
            <a:lvl2pPr marL="457200" eaLnBrk="0" hangingPunct="0">
              <a:defRPr>
                <a:solidFill>
                  <a:schemeClr val="bg1"/>
                </a:solidFill>
                <a:latin typeface="Calibri" pitchFamily="34" charset="0"/>
                <a:cs typeface="Arial" charset="0"/>
              </a:defRPr>
            </a:lvl2pPr>
            <a:lvl3pPr marL="914400" eaLnBrk="0" hangingPunct="0">
              <a:defRPr>
                <a:solidFill>
                  <a:schemeClr val="bg1"/>
                </a:solidFill>
                <a:latin typeface="Calibri" pitchFamily="34" charset="0"/>
                <a:cs typeface="Arial" charset="0"/>
              </a:defRPr>
            </a:lvl3pPr>
            <a:lvl4pPr marL="1371600" eaLnBrk="0" hangingPunct="0">
              <a:defRPr>
                <a:solidFill>
                  <a:schemeClr val="bg1"/>
                </a:solidFill>
                <a:latin typeface="Calibri" pitchFamily="34" charset="0"/>
                <a:cs typeface="Arial" charset="0"/>
              </a:defRPr>
            </a:lvl4pPr>
            <a:lvl5pPr marL="1828800" eaLnBrk="0" hangingPunct="0">
              <a:defRPr>
                <a:solidFill>
                  <a:schemeClr val="bg1"/>
                </a:solidFill>
                <a:latin typeface="Calibri" pitchFamily="34" charset="0"/>
                <a:cs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cs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cs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cs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dirty="0" smtClean="0"/>
              <a:t>ХНИЧЕСКИМ </a:t>
            </a:r>
            <a:r>
              <a:rPr lang="ru-RU" dirty="0"/>
              <a:t>РЕГЛАМЕНТОМ</a:t>
            </a:r>
          </a:p>
        </p:txBody>
      </p:sp>
      <p:sp>
        <p:nvSpPr>
          <p:cNvPr id="206854" name="Rectangle 6"/>
          <p:cNvSpPr>
            <a:spLocks noChangeArrowheads="1"/>
          </p:cNvSpPr>
          <p:nvPr/>
        </p:nvSpPr>
        <p:spPr bwMode="auto">
          <a:xfrm>
            <a:off x="606738" y="5357826"/>
            <a:ext cx="7877175" cy="67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r:embed="rId6"/>
                  <a:srcRect/>
                  <a:stretch>
                    <a:fillRect b="-143267"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defRPr/>
            </a:pPr>
            <a:endParaRPr lang="ru-RU" altLang="ru-RU" sz="2000" dirty="0">
              <a:solidFill>
                <a:srgbClr val="333399"/>
              </a:solidFill>
              <a:latin typeface="Calibri" pitchFamily="34" charset="0"/>
              <a:cs typeface="Arial" charset="0"/>
            </a:endParaRPr>
          </a:p>
          <a:p>
            <a:pPr>
              <a:defRPr/>
            </a:pPr>
            <a:endParaRPr lang="ru-RU" altLang="ru-RU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3083" name="Rectangle 44"/>
          <p:cNvSpPr>
            <a:spLocks noChangeArrowheads="1"/>
          </p:cNvSpPr>
          <p:nvPr/>
        </p:nvSpPr>
        <p:spPr bwMode="auto">
          <a:xfrm>
            <a:off x="341313" y="1"/>
            <a:ext cx="8229600" cy="85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u="sng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57166"/>
            <a:ext cx="850112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endParaRPr lang="ru-RU" altLang="ru-RU" sz="7200" i="1" dirty="0" smtClean="0">
              <a:solidFill>
                <a:srgbClr val="0070C0"/>
              </a:solidFill>
            </a:endParaRPr>
          </a:p>
          <a:p>
            <a:pPr algn="ctr">
              <a:spcBef>
                <a:spcPct val="0"/>
              </a:spcBef>
            </a:pPr>
            <a:r>
              <a:rPr lang="ru-RU" altLang="ru-RU" sz="4400" i="1" dirty="0" smtClean="0">
                <a:solidFill>
                  <a:srgbClr val="0070C0"/>
                </a:solidFill>
              </a:rPr>
              <a:t>Темиргалиев Анвар Ильдарович</a:t>
            </a:r>
          </a:p>
          <a:p>
            <a:pPr algn="ctr">
              <a:spcBef>
                <a:spcPct val="0"/>
              </a:spcBef>
            </a:pPr>
            <a:endParaRPr lang="ru-RU" altLang="ru-RU" sz="48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spcBef>
                <a:spcPct val="0"/>
              </a:spcBef>
            </a:pPr>
            <a:endParaRPr lang="ru-RU" altLang="ru-RU" sz="48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spcBef>
                <a:spcPct val="0"/>
              </a:spcBef>
            </a:pPr>
            <a:r>
              <a:rPr lang="ru-RU" altLang="ru-RU" sz="4000" dirty="0" smtClean="0">
                <a:solidFill>
                  <a:schemeClr val="bg2">
                    <a:lumMod val="10000"/>
                  </a:schemeClr>
                </a:solidFill>
              </a:rPr>
              <a:t>Директор ООО «ТрудЭкология»</a:t>
            </a:r>
          </a:p>
        </p:txBody>
      </p:sp>
    </p:spTree>
    <p:extLst>
      <p:ext uri="{BB962C8B-B14F-4D97-AF65-F5344CB8AC3E}">
        <p14:creationId xmlns="" xmlns:p14="http://schemas.microsoft.com/office/powerpoint/2010/main" val="267004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1115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5.Результат оценки травмоопасности рабочего места:</a:t>
            </a:r>
            <a:endParaRPr lang="ru-RU" sz="24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714356"/>
          <a:ext cx="8858312" cy="5530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5678"/>
                <a:gridCol w="2906654"/>
                <a:gridCol w="2491418"/>
                <a:gridCol w="1245708"/>
                <a:gridCol w="968854"/>
              </a:tblGrid>
              <a:tr h="150019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Нормативный правовой акт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Требования нормативных правовых актов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Фактическое состояние объектов оценки травмоопасности на рабочем месте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Оценка соответствия травмоопасности рабочего места нормативным правовым актам по охране труда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Необходимые мероприятия</a:t>
                      </a:r>
                      <a:endParaRPr lang="ru-RU" sz="1400" b="1" dirty="0"/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</a:tr>
              <a:tr h="1500198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ГОСТ 12.2.007.0-75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3.1.5.Электрическая схема изделия должна исключать возможность его самопроизвольного включения и отключения.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Электрическая схема оборудования исключает его самопроизвольное включение и отключение.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соответствует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</a:tr>
              <a:tr h="1500198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3.2.2.Изоляция частей изделия, доступных для прикосновения, должна</a:t>
                      </a:r>
                      <a:r>
                        <a:rPr lang="ru-RU" sz="1600" baseline="0" dirty="0" smtClean="0"/>
                        <a:t> обеспечивать защиту человека от поражения электрическим током.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Токоведущие части изолированы и защищены от поражения электрическим током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соответствует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3" y="0"/>
          <a:ext cx="8858314" cy="6791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9648"/>
                <a:gridCol w="4636806"/>
                <a:gridCol w="2076182"/>
                <a:gridCol w="761266"/>
                <a:gridCol w="484412"/>
              </a:tblGrid>
              <a:tr h="979714">
                <a:tc row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/>
                        <a:t>СанПиН</a:t>
                      </a:r>
                      <a:r>
                        <a:rPr lang="ru-RU" sz="1400" b="1" baseline="0" dirty="0" smtClean="0"/>
                        <a:t> 2.2.2./2.4.1340-03 «</a:t>
                      </a:r>
                      <a:r>
                        <a:rPr lang="ru-RU" sz="1400" b="1" dirty="0" smtClean="0"/>
                        <a:t>Гигиенические требования к персональным электронно-вычислительным машинам и организации</a:t>
                      </a:r>
                      <a:r>
                        <a:rPr lang="ru-RU" sz="1400" b="1" baseline="0" dirty="0" smtClean="0"/>
                        <a:t> работы</a:t>
                      </a:r>
                      <a:endParaRPr lang="ru-RU" sz="1400" b="1" dirty="0" smtClean="0"/>
                    </a:p>
                    <a:p>
                      <a:pPr algn="ctr"/>
                      <a:r>
                        <a:rPr lang="ru-RU" sz="1400" b="1" baseline="0" dirty="0" smtClean="0"/>
                        <a:t>»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3.7.Помещения,</a:t>
                      </a:r>
                      <a:r>
                        <a:rPr lang="ru-RU" sz="1100" baseline="0" dirty="0" smtClean="0"/>
                        <a:t> где размещаются рабочие места с ПЭВМ, должны быть оборудованы защитным заземлением ( занулением )в соответствии с техническими требованиями по эксплуатации.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Оборудование</a:t>
                      </a:r>
                      <a:r>
                        <a:rPr lang="ru-RU" sz="1100" baseline="0" dirty="0" smtClean="0"/>
                        <a:t> заземлено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соответствует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80621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9.4.Экран видеомонитора должен находиться от глаз пользователя на расстоянии 600-700 мм, но не ближе 500 мм с учетом размеров алфавитно-цифровых знаков и символов.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Расстояние от глаз до видеомонитора более 600</a:t>
                      </a:r>
                      <a:r>
                        <a:rPr lang="ru-RU" sz="1100" baseline="0" dirty="0" smtClean="0"/>
                        <a:t> мм.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соответствует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89806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10.6.Клавиатуру следует располагать на поверхности стола на расстоянии 100-300 мм от края, обращенного  к пользователю или на специальной, регулируемой по высоте рабочей</a:t>
                      </a:r>
                      <a:r>
                        <a:rPr lang="ru-RU" sz="1100" baseline="0" dirty="0" smtClean="0"/>
                        <a:t> поверхности, отделенной от основной столешницы.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Расстояние клавиатуры от края стола более 200</a:t>
                      </a:r>
                      <a:r>
                        <a:rPr lang="ru-RU" sz="1100" baseline="0" dirty="0" smtClean="0"/>
                        <a:t> мм.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соответствует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97971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9.5.Конструкция рабочего стола должна обеспечивать оптимальное размещение на рабочей поверхности используемого оборудования с учетом</a:t>
                      </a:r>
                      <a:r>
                        <a:rPr lang="ru-RU" sz="1100" baseline="0" dirty="0" smtClean="0"/>
                        <a:t>  его количества и конструктивных особенностей, характера выполняемой работы. При этом допускается использование рабочих столов различных конструкций, отвечающих современным требованиям эргономики.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Конструкция рабочего стола, отвечает требованиям эргономики.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соответствует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9336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10.2.Модульным размерами рабочей поверхности стола для ПЭВМ, на основании которых должны рассчитываться конструктивные</a:t>
                      </a:r>
                      <a:r>
                        <a:rPr lang="ru-RU" sz="1100" baseline="0" dirty="0" smtClean="0"/>
                        <a:t> размеры, следует считать: ширину 800,1000,1200 и 1400 мм, глубину 800 и 1000 мм при нерегулируемой его высоте, равной 725 мм.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Размеры рабочей</a:t>
                      </a:r>
                      <a:r>
                        <a:rPr lang="ru-RU" sz="1100" baseline="0" dirty="0" smtClean="0"/>
                        <a:t> поверхности стола соответствуют п.10.2 </a:t>
                      </a:r>
                      <a:r>
                        <a:rPr lang="ru-RU" sz="1100" baseline="0" dirty="0" err="1" smtClean="0"/>
                        <a:t>СанПиН</a:t>
                      </a:r>
                      <a:r>
                        <a:rPr lang="ru-RU" sz="1100" baseline="0" dirty="0" smtClean="0"/>
                        <a:t> 2.2.2./2.4.1340-03.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соответствует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97971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3.4.Площадь на одно рабочее место пользователь ПЭВМ с ВДТ на базе электроннолучевой трубки (ЭЛТ) должна составлять не менее 6 м2, в помещениях культурно-развлекательных учреждений и с ВДТ на базе плоских дискретных: экранов (жидкокристаллические, плазменные) – 4,5 м2.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Общая площадь помещения составляет 32,5 м2, в помещении </a:t>
                      </a:r>
                      <a:r>
                        <a:rPr lang="ru-RU" sz="1100" dirty="0" smtClean="0"/>
                        <a:t>располагается </a:t>
                      </a:r>
                      <a:r>
                        <a:rPr lang="ru-RU" sz="1100" dirty="0" smtClean="0"/>
                        <a:t>более 5 ВДТ (</a:t>
                      </a:r>
                      <a:r>
                        <a:rPr lang="ru-RU" sz="1100" dirty="0" err="1" smtClean="0"/>
                        <a:t>жк</a:t>
                      </a:r>
                      <a:r>
                        <a:rPr lang="ru-RU" sz="1100" dirty="0" smtClean="0"/>
                        <a:t>). Площадь на рабочее место с компьютером составляет более 4,5 (м2).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соответствует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97971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3.1.Экплуатация ПЭВМ в помещениях без естественного освещения допускается только при наличии </a:t>
                      </a:r>
                      <a:r>
                        <a:rPr lang="ru-RU" sz="1100" dirty="0" smtClean="0"/>
                        <a:t>расчета, </a:t>
                      </a:r>
                      <a:r>
                        <a:rPr lang="ru-RU" sz="1100" dirty="0" smtClean="0"/>
                        <a:t>обосновывающих соответствие нормам естественного освещения и безопасность их деятельности для здоровья работающих.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Помещение имеет естественное освещение.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соответствует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200013"/>
          <a:ext cx="8644000" cy="655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1570"/>
                <a:gridCol w="4714908"/>
                <a:gridCol w="1285884"/>
                <a:gridCol w="928694"/>
                <a:gridCol w="642944"/>
              </a:tblGrid>
              <a:tr h="2650128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Методические рекомендации по разработке государственных нормативных требований охраны труда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5.3.Инструкция по охране труда для работника</a:t>
                      </a:r>
                      <a:r>
                        <a:rPr lang="ru-RU" sz="1500" baseline="0" dirty="0" smtClean="0"/>
                        <a:t> разрабатывается на основе межотраслевой или отраслевой типовой инструкции по охране труда (а при ее отсутствии – межотраслевых или отраслевых правил по охране труда), требований безопасности, изложенных в эксплуатационной и ремонтной документации организаций – изготовителей оборудования,  а также в технологической документации организации с учетом конкретных условий производства. Эти требования должны быть изложены применительно к профессии работника или виду выполняемой работы.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соответствует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14211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5.4.Работодатель обеспечивает</a:t>
                      </a:r>
                      <a:r>
                        <a:rPr lang="ru-RU" sz="1500" baseline="0" dirty="0" smtClean="0"/>
                        <a:t> разработку и утверждение инструкций по охране труда для работников с учетом – изложенного в письменном виде мнения выбранного профсоюзного или иного уполномоченного работниками органа. Коллективным договором, соглашением может быть предусмотрено принятие инструкций по охране труда по согласованию с представительным органом работников.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Инструкция утверждена руководителем предприятия 21.07.2011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соответствует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128588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5.6.Проверку и пересмотр инструкций по охране труда для работников организует работодатель.  Пересмотр инструкций должен производится</a:t>
                      </a:r>
                      <a:r>
                        <a:rPr lang="ru-RU" sz="1500" baseline="0" dirty="0" smtClean="0"/>
                        <a:t> не реже одного раза в 5 лет.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Проверка</a:t>
                      </a:r>
                      <a:r>
                        <a:rPr lang="ru-RU" sz="1400" baseline="0" dirty="0" smtClean="0"/>
                        <a:t> и пересмотр инструкций </a:t>
                      </a:r>
                      <a:r>
                        <a:rPr lang="ru-RU" sz="1400" dirty="0" smtClean="0"/>
                        <a:t>должен производится</a:t>
                      </a:r>
                      <a:r>
                        <a:rPr lang="ru-RU" sz="1400" baseline="0" dirty="0" smtClean="0"/>
                        <a:t> не реже одного раза в 5 лет.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соответствует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0" y="214290"/>
          <a:ext cx="8715440" cy="60741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5886"/>
                <a:gridCol w="3357586"/>
                <a:gridCol w="2071702"/>
                <a:gridCol w="1143008"/>
                <a:gridCol w="857258"/>
              </a:tblGrid>
              <a:tr h="192882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Порядок обучения по охране труда и проверке знаний требований охраны труда работников организаций.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2.1.2.Все принимаемые на работу лица проходят в установленном</a:t>
                      </a:r>
                      <a:r>
                        <a:rPr lang="ru-RU" sz="1400" baseline="0" dirty="0" smtClean="0"/>
                        <a:t> порядке вводный инструктаж, который проводит специалист по охране труда или работник, на которого приказом работодателя (или уполномоченного им лица) возложены эти обязательства.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 проведении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вводного</a:t>
                      </a:r>
                      <a:r>
                        <a:rPr lang="ru-RU" sz="1400" baseline="0" dirty="0" smtClean="0"/>
                        <a:t> инструктажа имеется запись в журнале регистрации вводного инструктажа.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соответствует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2147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Вводный инструктаж по охране  труда проводится по программе, разработанной на основании законодательных и иных нормативных правовых актов Российской Федерации с учетом специфики деятельности организации и утвержденной в установленном порядке  (или уполномоченным им лицом).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Вводный инструктаж по охране  труда проводится по программе, разработанной на основании законодательных и иных нормативных правовых актов Российской Федерации с учетом специфики деятельности организации и утвержденной в установленном порядке . Программа вводного инструктажа утверждена в установленном порядке.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соответствует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0" y="214289"/>
          <a:ext cx="8715440" cy="6454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8696"/>
                <a:gridCol w="4143404"/>
                <a:gridCol w="2071702"/>
                <a:gridCol w="928694"/>
                <a:gridCol w="642944"/>
              </a:tblGrid>
              <a:tr h="2154147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Порядок обучения по охране труда и проверке знаний требований охраны труда работников организаций.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2.1.4.Первичный инструктаж на рабочем месте проводится до начала самостоятельной работы… Первичный инструктаж на рабочем месте проводится руководителями</a:t>
                      </a:r>
                      <a:r>
                        <a:rPr lang="ru-RU" sz="1400" baseline="0" dirty="0" smtClean="0"/>
                        <a:t> структурных подразделений организации по программам, разработанным и утвержденным в установленном порядке в соответствии с требованиями законодательных и иных нормативных правовых актов по охране труда, локальных нормативных актов организации, инструкций по охране труда, технической и эксплуатационной документации.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Первичный инструктаж на рабочем месте проводится ответственным лицом по охране труда организации. Программы инструктажей на рабочем месте разработаны и утверждены</a:t>
                      </a:r>
                      <a:r>
                        <a:rPr lang="ru-RU" sz="1400" baseline="0" dirty="0" smtClean="0"/>
                        <a:t> в установленном порядке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соответствует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102647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2.1.5.Повторныйинструктаж</a:t>
                      </a:r>
                      <a:r>
                        <a:rPr lang="ru-RU" sz="1400" baseline="0" dirty="0" smtClean="0"/>
                        <a:t> проходят все работники, указанные в п.2.1.4 настоящего Порядка, не реже одного раза в 6 месяцев по программам, разработанным для проведения первичного инструктажа на рабочем месте.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Повторный инструктаж работники проходят в установленные сроки (1раз в 3 мес.)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соответствует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14023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3.5.Проверка знаний требований охраны труда работников, в том числе руководителей, организаций проводится в соответствии с нормативными правовыми актами по охране труда, обеспечение и соблюдение которых входит в их обязанности с учетом их должностных обязанностей, характера производственной деятельности.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Проверка знаний проводится, оформляется протоколом проверки знаний.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соответствует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84630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3.6.Результаты проверки знаний требований охраны труда работников организаций</a:t>
                      </a:r>
                      <a:r>
                        <a:rPr lang="ru-RU" sz="1400" baseline="0" dirty="0" smtClean="0"/>
                        <a:t> оформляются протоколом…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Проверка знаний оформлена протоколом.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соответствует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0" y="214290"/>
          <a:ext cx="8715440" cy="6506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7324"/>
                <a:gridCol w="3857652"/>
                <a:gridCol w="1571636"/>
                <a:gridCol w="1071570"/>
                <a:gridCol w="857258"/>
              </a:tblGrid>
              <a:tr h="321471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Правила технической эксплуатации электроустановок потребителей Утверждено</a:t>
                      </a:r>
                      <a:r>
                        <a:rPr lang="ru-RU" sz="1400" b="1" baseline="0" dirty="0" smtClean="0"/>
                        <a:t> Приказом Министерства энергетики Российской Федерации от 13.01.2003 № 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1.4.4.Неэлектротехническому</a:t>
                      </a:r>
                      <a:r>
                        <a:rPr lang="ru-RU" sz="1400" baseline="0" dirty="0" smtClean="0"/>
                        <a:t> персоналу, выполняющему работы, при которых может возникнут опасность поражения электрическим током, присваивается группа </a:t>
                      </a:r>
                      <a:r>
                        <a:rPr lang="en-US" sz="1400" baseline="0" dirty="0" smtClean="0"/>
                        <a:t>I</a:t>
                      </a:r>
                      <a:r>
                        <a:rPr lang="ru-RU" sz="1400" baseline="0" dirty="0" smtClean="0"/>
                        <a:t> по электробезопасности. Перечень должностей и профессий, требующих присвоения  персоналу  </a:t>
                      </a:r>
                      <a:r>
                        <a:rPr lang="en-US" sz="1400" baseline="0" dirty="0" smtClean="0"/>
                        <a:t>I</a:t>
                      </a:r>
                      <a:r>
                        <a:rPr lang="ru-RU" sz="1400" baseline="0" dirty="0" smtClean="0"/>
                        <a:t>  группы по электробезопасности, определяет руководитель Потребителя. Персоналу, усвоившему требования по электробезопасности, относящиеся к его производственной деятельности, присваивается группа  </a:t>
                      </a:r>
                      <a:r>
                        <a:rPr lang="en-US" sz="1400" baseline="0" dirty="0" smtClean="0"/>
                        <a:t>I</a:t>
                      </a:r>
                      <a:r>
                        <a:rPr lang="ru-RU" sz="1400" baseline="0" dirty="0" smtClean="0"/>
                        <a:t>  с оформлением в журнале установленной формы, удостоверение не выдается.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Неэлектротехническому</a:t>
                      </a:r>
                      <a:r>
                        <a:rPr lang="ru-RU" sz="1400" dirty="0" smtClean="0"/>
                        <a:t> персоналу присвоена группа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en-US" sz="1400" baseline="0" dirty="0" smtClean="0"/>
                        <a:t>I</a:t>
                      </a:r>
                      <a:r>
                        <a:rPr lang="ru-RU" sz="1400" baseline="0" dirty="0" smtClean="0"/>
                        <a:t>  по электробезопасности с оформлением в журнале установленной формы.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соответствует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321471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Правила эксплуатации технических средств телевидения и радиовещания (ПТЭ-2001) ЧАСТЬ 1, Телевидение, приложение Т (рекомендуемое).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1.В каждой </a:t>
                      </a:r>
                      <a:r>
                        <a:rPr lang="ru-RU" sz="1400" dirty="0" err="1" smtClean="0"/>
                        <a:t>телеорганизации</a:t>
                      </a:r>
                      <a:r>
                        <a:rPr lang="ru-RU" sz="1400" dirty="0" smtClean="0"/>
                        <a:t> должна быть следующая эксплуатационно-техническая</a:t>
                      </a:r>
                      <a:r>
                        <a:rPr lang="ru-RU" sz="1400" baseline="0" dirty="0" smtClean="0"/>
                        <a:t> документация:</a:t>
                      </a:r>
                    </a:p>
                    <a:p>
                      <a:r>
                        <a:rPr lang="ru-RU" sz="1400" baseline="0" dirty="0" smtClean="0"/>
                        <a:t>-правила взаимодействия программных и технических служб;</a:t>
                      </a:r>
                    </a:p>
                    <a:p>
                      <a:r>
                        <a:rPr lang="ru-RU" sz="1400" baseline="0" dirty="0" smtClean="0"/>
                        <a:t>-технический проект и акт приема </a:t>
                      </a:r>
                      <a:r>
                        <a:rPr lang="ru-RU" sz="1400" baseline="0" dirty="0" err="1" smtClean="0"/>
                        <a:t>телеорганизации</a:t>
                      </a:r>
                      <a:r>
                        <a:rPr lang="ru-RU" sz="1400" baseline="0" dirty="0" smtClean="0"/>
                        <a:t> в эксплуатацию;</a:t>
                      </a:r>
                    </a:p>
                    <a:p>
                      <a:r>
                        <a:rPr lang="ru-RU" sz="1400" baseline="0" dirty="0" smtClean="0"/>
                        <a:t>-технические паспорта на комплекс оборудования и на сооружения </a:t>
                      </a:r>
                      <a:r>
                        <a:rPr lang="ru-RU" sz="1400" baseline="0" dirty="0" err="1" smtClean="0"/>
                        <a:t>телеорганизации</a:t>
                      </a:r>
                      <a:r>
                        <a:rPr lang="ru-RU" sz="1400" baseline="0" dirty="0" smtClean="0"/>
                        <a:t>;</a:t>
                      </a:r>
                    </a:p>
                    <a:p>
                      <a:r>
                        <a:rPr lang="ru-RU" sz="1400" baseline="0" dirty="0" smtClean="0"/>
                        <a:t>-инструкция по проведению особо важных передач;</a:t>
                      </a:r>
                    </a:p>
                    <a:p>
                      <a:r>
                        <a:rPr lang="ru-RU" sz="1400" baseline="0" dirty="0" smtClean="0"/>
                        <a:t>-инструкция по планированию и производству программ;</a:t>
                      </a:r>
                    </a:p>
                    <a:p>
                      <a:r>
                        <a:rPr lang="ru-RU" sz="1400" baseline="0" dirty="0" smtClean="0"/>
                        <a:t>-технологическая карта передачи;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ООО «КОМПАНИЯ» вся эксплуатационно-техническая документация имеется.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соответствует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0" y="214288"/>
          <a:ext cx="8786875" cy="630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1572"/>
                <a:gridCol w="4071966"/>
                <a:gridCol w="2286016"/>
                <a:gridCol w="714380"/>
                <a:gridCol w="642941"/>
              </a:tblGrid>
              <a:tr h="1607356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Правила эксплуатации технических средств телевидения и радиовещания (ПТЭ-2001) ЧАСТЬ 3, Общие требования безопасности.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5.4.Все технические средства (оборудование), используемые для создания и выдачи вещательной продукции, включая отдельные единицы оборудования и технологической цепи, подлежат обязательной сертификации на соответствие</a:t>
                      </a:r>
                      <a:r>
                        <a:rPr lang="ru-RU" sz="1300" baseline="0" dirty="0" smtClean="0"/>
                        <a:t> действующим стандартам и нормативно-техническим требованиям. Оборудование, не имеющее сертификата, не может быть принято в эксплуатацию.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Все оборудование используемое на рабочем месте имеет сертификаты</a:t>
                      </a:r>
                      <a:r>
                        <a:rPr lang="ru-RU" sz="1300" baseline="0" dirty="0" smtClean="0"/>
                        <a:t> соответствия.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соответствует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153831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5.8.В целях обеспечения бесперебойной</a:t>
                      </a:r>
                      <a:r>
                        <a:rPr lang="ru-RU" sz="1300" baseline="0" dirty="0" smtClean="0"/>
                        <a:t> работы технических средств электропитание телецентра должно осуществляется по основному и резервному фидерам с автоматическим переключением на резервное питание. При этом основной и резервный фидер должны быть подключены к различным независимым между собой источниками электропитания.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Электропитание телецентра</a:t>
                      </a:r>
                      <a:r>
                        <a:rPr lang="ru-RU" sz="1300" baseline="0" dirty="0" smtClean="0"/>
                        <a:t> осуществляется по основному и резервному фидерам с автоматическим переключением на резерв питание.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соответствует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107635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5.9.Основное технологическое оборудование со временем</a:t>
                      </a:r>
                      <a:r>
                        <a:rPr lang="ru-RU" sz="1300" baseline="0" dirty="0" smtClean="0"/>
                        <a:t> восстановления более 5 сек. и компьютерные станции должны быть обеспечены бесперебойным электропитанием.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Основное технологическое оборудование </a:t>
                      </a:r>
                      <a:r>
                        <a:rPr lang="ru-RU" sz="1300" baseline="0" dirty="0" smtClean="0"/>
                        <a:t>и компьютерные станции обеспечены бесперебойным электропитанием.</a:t>
                      </a:r>
                      <a:endParaRPr lang="ru-RU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соответствует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160735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ГОСТ 12.2.003-91 ССБТ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2.1.8.Части производственного оборудования (в том числе трубопроводы, </a:t>
                      </a:r>
                      <a:r>
                        <a:rPr lang="ru-RU" sz="1300" dirty="0" err="1" smtClean="0"/>
                        <a:t>гидро</a:t>
                      </a:r>
                      <a:r>
                        <a:rPr lang="ru-RU" sz="1300" dirty="0" smtClean="0"/>
                        <a:t>-, </a:t>
                      </a:r>
                      <a:r>
                        <a:rPr lang="ru-RU" sz="1300" dirty="0" err="1" smtClean="0"/>
                        <a:t>паро</a:t>
                      </a:r>
                      <a:r>
                        <a:rPr lang="ru-RU" sz="1300" dirty="0" smtClean="0"/>
                        <a:t>-, </a:t>
                      </a:r>
                      <a:r>
                        <a:rPr lang="ru-RU" sz="1300" dirty="0" err="1" smtClean="0"/>
                        <a:t>пневмосистем</a:t>
                      </a:r>
                      <a:r>
                        <a:rPr lang="ru-RU" sz="1300" dirty="0" smtClean="0"/>
                        <a:t>,</a:t>
                      </a:r>
                      <a:r>
                        <a:rPr lang="ru-RU" sz="1300" baseline="0" dirty="0" smtClean="0"/>
                        <a:t> предохранительные клапаны, кабели и др.</a:t>
                      </a:r>
                      <a:r>
                        <a:rPr lang="ru-RU" sz="1300" dirty="0" smtClean="0"/>
                        <a:t>), механическое повреждение которых может вызвать</a:t>
                      </a:r>
                      <a:r>
                        <a:rPr lang="ru-RU" sz="1300" baseline="0" dirty="0" smtClean="0"/>
                        <a:t> возникновение опасности, должны быть защищены ограждениями или расположены так, чтобы предотвратить их случайное повреждение работающими или средствами технического обслуживания.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Расположение электропроводки и кабелей питания  оборудования предотвращает</a:t>
                      </a:r>
                      <a:r>
                        <a:rPr lang="ru-RU" sz="1300" baseline="0" dirty="0" smtClean="0"/>
                        <a:t> их случайное повреждение работающими.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соответствует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6369072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/>
              <a:t>Оценка проведена согласно приказа Министерства труда и социальной защиты Российской Федерации от 14 ноября 2014 г. № 882н.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6.Выводы по результатам оценки: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производственное оборудование:          </a:t>
            </a:r>
            <a:r>
              <a:rPr lang="ru-RU" sz="1600" u="sng" dirty="0" smtClean="0"/>
              <a:t>Соответствует нормативным </a:t>
            </a:r>
            <a:r>
              <a:rPr lang="ru-RU" sz="1600" u="sng" dirty="0" err="1" smtClean="0"/>
              <a:t>требованиям______</a:t>
            </a:r>
            <a:r>
              <a:rPr lang="ru-RU" sz="1600" u="sng" dirty="0" smtClean="0"/>
              <a:t/>
            </a:r>
            <a:br>
              <a:rPr lang="ru-RU" sz="1600" u="sng" dirty="0" smtClean="0"/>
            </a:br>
            <a:r>
              <a:rPr lang="ru-RU" sz="900" dirty="0" smtClean="0"/>
              <a:t>             (соответствует (не соответствует)нормативным требованиям(указываются пункты требований, по которым выявлено несоответствие))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  </a:t>
            </a:r>
            <a:br>
              <a:rPr lang="ru-RU" sz="1600" b="1" dirty="0" smtClean="0"/>
            </a:br>
            <a:r>
              <a:rPr lang="ru-RU" sz="1600" b="1" dirty="0" smtClean="0"/>
              <a:t>    </a:t>
            </a:r>
            <a:r>
              <a:rPr lang="ru-RU" sz="1600" dirty="0" smtClean="0"/>
              <a:t>приспособления и инструменты:            </a:t>
            </a:r>
            <a:r>
              <a:rPr lang="ru-RU" sz="1600" u="sng" dirty="0" smtClean="0"/>
              <a:t>Соответствует нормативным </a:t>
            </a:r>
            <a:r>
              <a:rPr lang="ru-RU" sz="1600" u="sng" dirty="0" err="1" smtClean="0"/>
              <a:t>требованиям______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900" dirty="0" smtClean="0"/>
              <a:t>                    (соответствует (не соответствует)нормативным требованиям(указываются пункты требований, по которым выявлено несоответствие))</a:t>
            </a:r>
            <a:br>
              <a:rPr lang="ru-RU" sz="9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500" dirty="0" smtClean="0"/>
              <a:t>    обучение и инструктаж проводятся:           </a:t>
            </a:r>
            <a:r>
              <a:rPr lang="ru-RU" sz="1500" u="sng" dirty="0" smtClean="0"/>
              <a:t>В соответствии с нормативными требованиями охраны труда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    </a:t>
            </a:r>
            <a:r>
              <a:rPr lang="ru-RU" sz="1000" dirty="0" smtClean="0"/>
              <a:t> </a:t>
            </a:r>
            <a:r>
              <a:rPr lang="ru-RU" sz="900" dirty="0" smtClean="0"/>
              <a:t>(в соответствии (не соответствии)нормативными требованиями охраны труда(указываются пункты требований, по которым выявлено несоответствие))    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                                               </a:t>
            </a:r>
            <a:br>
              <a:rPr lang="ru-RU" sz="1000" dirty="0" smtClean="0"/>
            </a:br>
            <a:r>
              <a:rPr lang="ru-RU" sz="1000" dirty="0" smtClean="0"/>
              <a:t>      </a:t>
            </a:r>
            <a:r>
              <a:rPr lang="ru-RU" sz="1600" dirty="0" smtClean="0"/>
              <a:t>дополнительные объекты оценки:         </a:t>
            </a:r>
            <a:r>
              <a:rPr lang="ru-RU" sz="1600" dirty="0" err="1" smtClean="0"/>
              <a:t>______________</a:t>
            </a:r>
            <a:r>
              <a:rPr lang="ru-RU" sz="1600" u="sng" dirty="0" err="1" smtClean="0"/>
              <a:t>нет</a:t>
            </a:r>
            <a:r>
              <a:rPr lang="ru-RU" sz="1600" dirty="0" err="1" smtClean="0"/>
              <a:t>__________________________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900" dirty="0" smtClean="0"/>
              <a:t>                     (соответствует (не соответствует)нормативным требованиям(указываются пункты требований, по которым выявлено несоответствие</a:t>
            </a:r>
            <a:r>
              <a:rPr lang="ru-RU" sz="1000" dirty="0" smtClean="0"/>
              <a:t>))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7.Условия труда на рабочем месте по                                  </a:t>
            </a:r>
            <a:r>
              <a:rPr lang="ru-RU" sz="1600" b="1" dirty="0" err="1" smtClean="0"/>
              <a:t>___</a:t>
            </a:r>
            <a:r>
              <a:rPr lang="ru-RU" sz="1600" u="sng" dirty="0" err="1" smtClean="0"/>
              <a:t>допустимый__</a:t>
            </a:r>
            <a:r>
              <a:rPr lang="ru-RU" sz="1600" u="sng" dirty="0" smtClean="0"/>
              <a:t/>
            </a:r>
            <a:br>
              <a:rPr lang="ru-RU" sz="1600" u="sng" dirty="0" smtClean="0"/>
            </a:br>
            <a:r>
              <a:rPr lang="ru-RU" sz="1600" b="1" dirty="0" smtClean="0"/>
              <a:t>   травмоопасности относятся к классу: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858312" cy="5869006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/>
              <a:t>Эксперт(</a:t>
            </a:r>
            <a:r>
              <a:rPr lang="ru-RU" sz="1800" dirty="0" err="1" smtClean="0"/>
              <a:t>ы</a:t>
            </a:r>
            <a:r>
              <a:rPr lang="ru-RU" sz="1800" dirty="0" smtClean="0"/>
              <a:t>) по проведению специальной оценки условий труда: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___________________________________________     __________        ___________________       ___________</a:t>
            </a: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1000" dirty="0" smtClean="0"/>
              <a:t>                                            (№ в реестре экспертов)                                                                                 (подпись)                                                 (ФИО)                                                 (дата)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/>
              <a:t>Председатель комиссии по проведению специальной оценки условий труда: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Начальник административно-</a:t>
            </a:r>
            <a:br>
              <a:rPr lang="ru-RU" sz="1800" dirty="0" smtClean="0"/>
            </a:br>
            <a:r>
              <a:rPr lang="ru-RU" sz="1800" dirty="0" smtClean="0"/>
              <a:t>    </a:t>
            </a:r>
            <a:r>
              <a:rPr lang="ru-RU" sz="1800" u="sng" dirty="0" smtClean="0"/>
              <a:t>хозяйственного отдела</a:t>
            </a:r>
            <a:r>
              <a:rPr lang="ru-RU" sz="1600" dirty="0" smtClean="0"/>
              <a:t>                                                     __________       ___________________         ___________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                           (должность)                                                                                                                        (подпись)                                                      (ФИО)                                                    (дата)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/>
              <a:t>Члены комиссии по проведению специальной оценки условий труда: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Заместитель начальника административно-</a:t>
            </a:r>
            <a:br>
              <a:rPr lang="ru-RU" sz="1800" dirty="0" smtClean="0"/>
            </a:br>
            <a:r>
              <a:rPr lang="ru-RU" sz="1800" dirty="0" smtClean="0"/>
              <a:t>хозяйственного отдела – ответственный</a:t>
            </a:r>
            <a:br>
              <a:rPr lang="ru-RU" sz="1800" dirty="0" smtClean="0"/>
            </a:br>
            <a:r>
              <a:rPr lang="ru-RU" sz="1800" dirty="0" smtClean="0"/>
              <a:t>  </a:t>
            </a:r>
            <a:r>
              <a:rPr lang="ru-RU" sz="1800" u="sng" dirty="0" smtClean="0"/>
              <a:t>по охране </a:t>
            </a:r>
            <a:r>
              <a:rPr lang="ru-RU" sz="1800" u="sng" dirty="0" err="1" smtClean="0"/>
              <a:t>труда___________________________</a:t>
            </a:r>
            <a:r>
              <a:rPr lang="ru-RU" sz="1800" dirty="0" smtClean="0"/>
              <a:t>    </a:t>
            </a:r>
            <a:r>
              <a:rPr lang="ru-RU" sz="1600" dirty="0" smtClean="0"/>
              <a:t>________       ___________________         ___________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                               (должность)                                                                                                                       (подпись)                                                      (ФИО)                                                    (дата)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         </a:t>
            </a:r>
            <a:br>
              <a:rPr lang="ru-RU" sz="1600" dirty="0" smtClean="0"/>
            </a:br>
            <a:r>
              <a:rPr lang="ru-RU" sz="1000" dirty="0" smtClean="0"/>
              <a:t>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/>
              <a:t>              Главный бухгалтер</a:t>
            </a: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1600" dirty="0" smtClean="0"/>
              <a:t>____________________________________ ____                  _______ _       ____________________         ___________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                               (должность)                                                                                                                      (подпись)                                                      (ФИО)                                                    (дата)</a:t>
            </a:r>
            <a:br>
              <a:rPr lang="ru-RU" sz="10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002060"/>
                </a:solidFill>
              </a:rPr>
              <a:t>Спасибо за внимание</a:t>
            </a:r>
            <a:endParaRPr lang="ru-RU" sz="9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8715436" cy="1357321"/>
          </a:xfrm>
        </p:spPr>
        <p:txBody>
          <a:bodyPr>
            <a:normAutofit fontScale="90000"/>
          </a:bodyPr>
          <a:lstStyle/>
          <a:p>
            <a:r>
              <a:rPr lang="ru-RU" altLang="ru-RU" sz="3600" u="sng" dirty="0" smtClean="0">
                <a:solidFill>
                  <a:srgbClr val="0070C0"/>
                </a:solidFill>
              </a:rPr>
              <a:t>Оценка травмоопасности на рабочем месте</a:t>
            </a:r>
            <a:r>
              <a:rPr lang="ru-RU" altLang="ru-RU" u="sng" dirty="0" smtClean="0">
                <a:solidFill>
                  <a:srgbClr val="0070C0"/>
                </a:solidFill>
              </a:rPr>
              <a:t/>
            </a:r>
            <a:br>
              <a:rPr lang="ru-RU" altLang="ru-RU" u="sng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285860"/>
            <a:ext cx="8072494" cy="51435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ПРИКАЗ Министерства труда и социальной защиты  Российской Федерации от 14 ноября 2014 г. N 882н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 </a:t>
            </a:r>
          </a:p>
          <a:p>
            <a:pPr>
              <a:defRPr/>
            </a:pPr>
            <a:r>
              <a:rPr lang="ru-RU" sz="2800" b="1" i="1" dirty="0" smtClean="0">
                <a:solidFill>
                  <a:srgbClr val="7030A0"/>
                </a:solidFill>
              </a:rPr>
              <a:t>Об утверждении особенностей проведения специальной оценки условий труда на рабочих местах работников, перечень профессий и должностей которых утвержден постановлением Правительства Российской Федерации от 28 апреля 2007 г. № 252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blipFill dpi="0" rotWithShape="0">
            <a:blip r:embed="rId3"/>
            <a:srcRect/>
            <a:stretch>
              <a:fillRect r="-41452"/>
            </a:stretch>
          </a:blip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251400" y="548680"/>
            <a:ext cx="8678318" cy="555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 r="-2147483648"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indent="133350" eaLnBrk="0" hangingPunct="0">
              <a:defRPr>
                <a:solidFill>
                  <a:schemeClr val="bg1"/>
                </a:solidFill>
                <a:latin typeface="Calibri" pitchFamily="34" charset="0"/>
                <a:cs typeface="Arial" charset="0"/>
              </a:defRPr>
            </a:lvl1pPr>
            <a:lvl2pPr marL="457200" eaLnBrk="0" hangingPunct="0">
              <a:defRPr>
                <a:solidFill>
                  <a:schemeClr val="bg1"/>
                </a:solidFill>
                <a:latin typeface="Calibri" pitchFamily="34" charset="0"/>
                <a:cs typeface="Arial" charset="0"/>
              </a:defRPr>
            </a:lvl2pPr>
            <a:lvl3pPr marL="914400" eaLnBrk="0" hangingPunct="0">
              <a:defRPr>
                <a:solidFill>
                  <a:schemeClr val="bg1"/>
                </a:solidFill>
                <a:latin typeface="Calibri" pitchFamily="34" charset="0"/>
                <a:cs typeface="Arial" charset="0"/>
              </a:defRPr>
            </a:lvl3pPr>
            <a:lvl4pPr marL="1371600" eaLnBrk="0" hangingPunct="0">
              <a:defRPr>
                <a:solidFill>
                  <a:schemeClr val="bg1"/>
                </a:solidFill>
                <a:latin typeface="Calibri" pitchFamily="34" charset="0"/>
                <a:cs typeface="Arial" charset="0"/>
              </a:defRPr>
            </a:lvl4pPr>
            <a:lvl5pPr marL="1828800" eaLnBrk="0" hangingPunct="0">
              <a:defRPr>
                <a:solidFill>
                  <a:schemeClr val="bg1"/>
                </a:solidFill>
                <a:latin typeface="Calibri" pitchFamily="34" charset="0"/>
                <a:cs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cs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cs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cs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b="1" i="1" u="sng" dirty="0" smtClean="0">
                <a:solidFill>
                  <a:schemeClr val="accent5"/>
                </a:solidFill>
                <a:latin typeface="+mn-lt"/>
              </a:rPr>
              <a:t>Постановление Правительства Российской Федерации от 28 апреля 2007 г. №252 </a:t>
            </a:r>
          </a:p>
          <a:p>
            <a:pPr eaLnBrk="1" hangingPunct="1">
              <a:defRPr/>
            </a:pPr>
            <a:r>
              <a:rPr lang="ru-RU" altLang="ru-RU" sz="2800" b="1" i="1" dirty="0" smtClean="0">
                <a:solidFill>
                  <a:schemeClr val="accent5"/>
                </a:solidFill>
                <a:latin typeface="+mn-lt"/>
              </a:rPr>
              <a:t>«Об утверждении перечня профессий и должностей творческих работников средств массовой информации, организаций кинематографии, теле- и видеос</a:t>
            </a:r>
            <a:r>
              <a:rPr lang="ru-RU" altLang="ru-RU" sz="2800" b="1" i="1" dirty="0" smtClean="0">
                <a:solidFill>
                  <a:schemeClr val="accent5"/>
                </a:solidFill>
              </a:rPr>
              <a:t>ъ</a:t>
            </a:r>
            <a:r>
              <a:rPr lang="ru-RU" altLang="ru-RU" sz="2800" b="1" i="1" dirty="0" smtClean="0">
                <a:solidFill>
                  <a:schemeClr val="accent5"/>
                </a:solidFill>
                <a:latin typeface="+mn-lt"/>
              </a:rPr>
              <a:t>емочных коллективов, театров, театральных и концертных организаций, цирков и иных лиц, участвующих в создании и (или) исполнении (экспонировании) произведений, особенности трудовой деятельности которых установлены Трудовым кодексом Российской Федерации»</a:t>
            </a:r>
          </a:p>
          <a:p>
            <a:pPr eaLnBrk="1" hangingPunct="1">
              <a:buAutoNum type="arabicPeriod"/>
              <a:defRPr/>
            </a:pPr>
            <a:endParaRPr lang="ru-RU" altLang="ru-RU" sz="19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93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565469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altLang="ru-RU" sz="2000" dirty="0" smtClean="0"/>
              <a:t>1 СОУТ на рабочих местах работников утвержденных постановлением № 252 от 28.04.2007 г., осуществлять в соответствии с Методикой проведения </a:t>
            </a:r>
            <a:r>
              <a:rPr lang="ru-RU" altLang="ru-RU" sz="2000" dirty="0" smtClean="0"/>
              <a:t>СОУТ утвержденной приказом №</a:t>
            </a:r>
            <a:r>
              <a:rPr lang="ru-RU" altLang="ru-RU" sz="2000" dirty="0" smtClean="0"/>
              <a:t>33н от 24.01.2014г.</a:t>
            </a:r>
            <a:br>
              <a:rPr lang="ru-RU" altLang="ru-RU" sz="2000" dirty="0" smtClean="0"/>
            </a:br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r>
              <a:rPr lang="ru-RU" altLang="ru-RU" sz="2000" dirty="0" smtClean="0"/>
              <a:t>2 Деятельность экспертов и иных работников организаций, проводящих СОУТ, осуществляется под контролем представителя работодателя;</a:t>
            </a:r>
            <a:br>
              <a:rPr lang="ru-RU" altLang="ru-RU" sz="2000" dirty="0" smtClean="0"/>
            </a:br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r>
              <a:rPr lang="ru-RU" altLang="ru-RU" sz="2000" dirty="0" smtClean="0"/>
              <a:t>3 В состав комиссии по проведению СОУТ по предложению творческого союза могут включаться представители такого творческого союза;</a:t>
            </a:r>
            <a:br>
              <a:rPr lang="ru-RU" altLang="ru-RU" sz="2000" dirty="0" smtClean="0"/>
            </a:br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r>
              <a:rPr lang="ru-RU" altLang="ru-RU" sz="2000" dirty="0" smtClean="0"/>
              <a:t>4 Идентификация потенциально вредных и (или) опасных производственных факторов на рабочих местах работников, чья деятельность связана с публичным исполнением произведений, осуществляется в ходе проведения репетиций, а также в период создания аудиовизуальных произведений на  съемочных площадках и студиях звукозаписи;</a:t>
            </a:r>
            <a:br>
              <a:rPr lang="ru-RU" altLang="ru-RU" sz="2000" dirty="0" smtClean="0"/>
            </a:br>
            <a:endParaRPr lang="ru-RU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blipFill dpi="0" rotWithShape="0">
            <a:blip r:embed="rId3"/>
            <a:srcRect/>
            <a:stretch>
              <a:fillRect r="-41452"/>
            </a:stretch>
          </a:blip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Прямая соединительная линия 3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blipFill dpi="0" rotWithShape="0">
            <a:blip r:embed="rId3"/>
            <a:srcRect/>
            <a:stretch>
              <a:fillRect r="-41452"/>
            </a:stretch>
          </a:blip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1670" name="Rectangle 6"/>
          <p:cNvSpPr>
            <a:spLocks noChangeArrowheads="1"/>
          </p:cNvSpPr>
          <p:nvPr/>
        </p:nvSpPr>
        <p:spPr bwMode="auto">
          <a:xfrm>
            <a:off x="465305" y="908720"/>
            <a:ext cx="7921625" cy="621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r:embed="rId4"/>
                  <a:srcRect/>
                  <a:stretch>
                    <a:fillRect b="-370361"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ru-RU" altLang="ru-RU" sz="2000" dirty="0" smtClean="0"/>
              <a:t>5 При отнесении условий труда к классу (подклассу) дополнительно оценивается их травмоопасность;</a:t>
            </a:r>
          </a:p>
          <a:p>
            <a:pPr>
              <a:defRPr/>
            </a:pPr>
            <a:endParaRPr lang="ru-RU" altLang="ru-RU" sz="2000" dirty="0" smtClean="0"/>
          </a:p>
          <a:p>
            <a:pPr>
              <a:defRPr/>
            </a:pPr>
            <a:r>
              <a:rPr lang="ru-RU" altLang="ru-RU" sz="2000" dirty="0" smtClean="0"/>
              <a:t>6 Оценка травмоопасности рабочих мест проводится экспертом организации проводящей СОУТ;</a:t>
            </a:r>
          </a:p>
          <a:p>
            <a:pPr>
              <a:defRPr/>
            </a:pPr>
            <a:endParaRPr lang="ru-RU" altLang="ru-RU" sz="2000" dirty="0" smtClean="0"/>
          </a:p>
          <a:p>
            <a:pPr>
              <a:defRPr/>
            </a:pPr>
            <a:r>
              <a:rPr lang="ru-RU" altLang="ru-RU" sz="2000" dirty="0" smtClean="0"/>
              <a:t>7 Объектами оценки травмоопасности рабочих мест являются:</a:t>
            </a:r>
          </a:p>
          <a:p>
            <a:pPr>
              <a:defRPr/>
            </a:pPr>
            <a:r>
              <a:rPr lang="ru-RU" altLang="ru-RU" sz="2000" u="sng" dirty="0" smtClean="0">
                <a:solidFill>
                  <a:srgbClr val="7030A0"/>
                </a:solidFill>
              </a:rPr>
              <a:t>специализированные объекты</a:t>
            </a:r>
            <a:r>
              <a:rPr lang="ru-RU" altLang="ru-RU" sz="2000" dirty="0" smtClean="0"/>
              <a:t>                      </a:t>
            </a:r>
            <a:r>
              <a:rPr lang="ru-RU" altLang="ru-RU" sz="2000" u="sng" dirty="0" smtClean="0">
                <a:solidFill>
                  <a:srgbClr val="7030A0"/>
                </a:solidFill>
              </a:rPr>
              <a:t>нестационарное оснащение;</a:t>
            </a:r>
            <a:endParaRPr lang="ru-RU" altLang="ru-RU" sz="2000" dirty="0" smtClean="0"/>
          </a:p>
          <a:p>
            <a:pPr>
              <a:defRPr/>
            </a:pPr>
            <a:endParaRPr lang="ru-RU" altLang="ru-RU" sz="2000" u="sng" dirty="0" smtClean="0">
              <a:solidFill>
                <a:srgbClr val="7030A0"/>
              </a:solidFill>
            </a:endParaRPr>
          </a:p>
          <a:p>
            <a:pPr>
              <a:defRPr/>
            </a:pPr>
            <a:r>
              <a:rPr lang="ru-RU" alt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 Оценка травмоопасности рабочих мест проводится на соответствие  требованиям охраны труда невыполнение которых может привести к </a:t>
            </a:r>
            <a:r>
              <a:rPr lang="ru-RU" altLang="ru-RU" sz="20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травмированию</a:t>
            </a:r>
            <a:r>
              <a:rPr lang="ru-RU" alt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работников, в том числе</a:t>
            </a:r>
            <a:endParaRPr lang="ru-RU" altLang="ru-RU" sz="2000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alt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alt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</a:t>
            </a:r>
            <a:r>
              <a:rPr lang="ru-RU" altLang="ru-RU" sz="2000" dirty="0" smtClean="0">
                <a:solidFill>
                  <a:srgbClr val="FF0000"/>
                </a:solidFill>
              </a:rPr>
              <a:t>а) требованиям  по защите от механических</a:t>
            </a:r>
          </a:p>
          <a:p>
            <a:pPr>
              <a:defRPr/>
            </a:pPr>
            <a:r>
              <a:rPr lang="ru-RU" altLang="ru-RU" sz="2000" dirty="0" smtClean="0">
                <a:solidFill>
                  <a:srgbClr val="FF0000"/>
                </a:solidFill>
              </a:rPr>
              <a:t>                                        воздействий;</a:t>
            </a:r>
          </a:p>
          <a:p>
            <a:pPr>
              <a:defRPr/>
            </a:pPr>
            <a:r>
              <a:rPr lang="ru-RU" altLang="ru-RU" sz="2000" dirty="0" smtClean="0">
                <a:solidFill>
                  <a:srgbClr val="FF0000"/>
                </a:solidFill>
              </a:rPr>
              <a:t>                                  б) требованиям по защите от воздействия</a:t>
            </a:r>
          </a:p>
          <a:p>
            <a:pPr>
              <a:defRPr/>
            </a:pPr>
            <a:r>
              <a:rPr lang="ru-RU" altLang="ru-RU" sz="2000" dirty="0" smtClean="0">
                <a:solidFill>
                  <a:srgbClr val="FF0000"/>
                </a:solidFill>
              </a:rPr>
              <a:t>                                        электрического тока;</a:t>
            </a:r>
          </a:p>
          <a:p>
            <a:pPr>
              <a:defRPr/>
            </a:pPr>
            <a:endParaRPr lang="ru-RU" altLang="ru-RU" sz="2000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altLang="ru-RU" sz="2000" dirty="0" smtClean="0"/>
          </a:p>
          <a:p>
            <a:pPr>
              <a:defRPr/>
            </a:pPr>
            <a:endParaRPr lang="ru-RU" alt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629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blipFill dpi="0" rotWithShape="0">
            <a:blip r:embed="rId3"/>
            <a:srcRect/>
            <a:stretch>
              <a:fillRect r="-41452"/>
            </a:stretch>
          </a:blip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Прямая соединительная линия 3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blipFill dpi="0" rotWithShape="0">
            <a:blip r:embed="rId3"/>
            <a:srcRect/>
            <a:stretch>
              <a:fillRect r="-41452"/>
            </a:stretch>
          </a:blip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1670" name="Rectangle 6"/>
          <p:cNvSpPr>
            <a:spLocks noChangeArrowheads="1"/>
          </p:cNvSpPr>
          <p:nvPr/>
        </p:nvSpPr>
        <p:spPr bwMode="auto">
          <a:xfrm>
            <a:off x="642910" y="714356"/>
            <a:ext cx="7921625" cy="486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r:embed="rId4"/>
                  <a:srcRect/>
                  <a:stretch>
                    <a:fillRect b="-370361"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defRPr/>
            </a:pPr>
            <a:r>
              <a:rPr lang="ru-RU" sz="2300" dirty="0" smtClean="0"/>
              <a:t>9 При оценке травмоопасности рабочих мест проводится проверка на соответствие требованиям охраны труда (отраслевым требованиям), а также на наличие на рабочем месте:</a:t>
            </a:r>
          </a:p>
          <a:p>
            <a:pPr>
              <a:defRPr/>
            </a:pPr>
            <a:endParaRPr lang="ru-RU" sz="2000" dirty="0" smtClean="0"/>
          </a:p>
          <a:p>
            <a:pPr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          а)  комплекта  эксплуатационной  документации;  </a:t>
            </a:r>
          </a:p>
          <a:p>
            <a:pPr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                б)  средств  защиты  работников  от  воздействия   движущихся                  </a:t>
            </a:r>
          </a:p>
          <a:p>
            <a:pPr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                      частей   оборудования  и  разлетающихся  предметов;</a:t>
            </a:r>
          </a:p>
          <a:p>
            <a:pPr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                        в)   сигнальной   окраски   и   знаков   безопасности;</a:t>
            </a:r>
          </a:p>
          <a:p>
            <a:pPr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                             г)  сигнализаторов   нарушений   нормального</a:t>
            </a:r>
          </a:p>
          <a:p>
            <a:pPr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                                  функционирования    оборудования;</a:t>
            </a:r>
          </a:p>
          <a:p>
            <a:pPr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                                   </a:t>
            </a:r>
            <a:r>
              <a:rPr lang="ru-RU" sz="2000" dirty="0" err="1" smtClean="0">
                <a:solidFill>
                  <a:srgbClr val="7030A0"/>
                </a:solidFill>
              </a:rPr>
              <a:t>д</a:t>
            </a:r>
            <a:r>
              <a:rPr lang="ru-RU" sz="2000" dirty="0" smtClean="0">
                <a:solidFill>
                  <a:srgbClr val="7030A0"/>
                </a:solidFill>
              </a:rPr>
              <a:t>)  защиты  электрооборудования,  электропроводки</a:t>
            </a:r>
          </a:p>
          <a:p>
            <a:pPr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                                        от   различного    рода   воздействий;</a:t>
            </a:r>
          </a:p>
          <a:p>
            <a:pPr>
              <a:defRPr/>
            </a:pPr>
            <a:endParaRPr lang="ru-RU" sz="2000" dirty="0" smtClean="0"/>
          </a:p>
          <a:p>
            <a:pPr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80351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blipFill dpi="0" rotWithShape="0">
            <a:blip r:embed="rId2"/>
            <a:srcRect/>
            <a:stretch>
              <a:fillRect r="-41452"/>
            </a:stretch>
          </a:blip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Прямая соединительная линия 7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blipFill dpi="0" rotWithShape="0">
            <a:blip r:embed="rId2"/>
            <a:srcRect/>
            <a:stretch>
              <a:fillRect r="-41452"/>
            </a:stretch>
          </a:blip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73" name="Прямоугольник 3"/>
          <p:cNvSpPr>
            <a:spLocks noChangeArrowheads="1"/>
          </p:cNvSpPr>
          <p:nvPr/>
        </p:nvSpPr>
        <p:spPr bwMode="auto">
          <a:xfrm>
            <a:off x="571472" y="714356"/>
            <a:ext cx="7929618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000" b="0" dirty="0" smtClean="0">
                <a:latin typeface="+mn-lt"/>
              </a:rPr>
              <a:t>10  Результаты оценки травмоопасности рабочих мест оформляются в виде протокола, подписывается экспертом организации СОУТ, членами комиссии по проведению СОУТ и утверждается ее председателем;</a:t>
            </a:r>
          </a:p>
          <a:p>
            <a:pPr>
              <a:defRPr/>
            </a:pPr>
            <a:endParaRPr lang="ru-RU" sz="2000" b="0" dirty="0" smtClean="0">
              <a:latin typeface="+mn-lt"/>
            </a:endParaRPr>
          </a:p>
          <a:p>
            <a:pPr>
              <a:defRPr/>
            </a:pPr>
            <a:endParaRPr lang="ru-RU" sz="2000" b="0" dirty="0" smtClean="0">
              <a:latin typeface="+mn-lt"/>
            </a:endParaRPr>
          </a:p>
          <a:p>
            <a:pPr>
              <a:defRPr/>
            </a:pPr>
            <a:r>
              <a:rPr lang="ru-RU" sz="2000" b="0" dirty="0" smtClean="0">
                <a:latin typeface="+mn-lt"/>
              </a:rPr>
              <a:t>11  По результатам оценки травмоопасности условия труда классифицируются:</a:t>
            </a:r>
          </a:p>
          <a:p>
            <a:pPr>
              <a:defRPr/>
            </a:pPr>
            <a:r>
              <a:rPr lang="ru-RU" sz="2000" b="0" dirty="0" smtClean="0">
                <a:solidFill>
                  <a:srgbClr val="C00000"/>
                </a:solidFill>
                <a:latin typeface="+mn-lt"/>
              </a:rPr>
              <a:t>                      </a:t>
            </a:r>
            <a:r>
              <a:rPr lang="ru-RU" sz="2000" b="0" u="sng" dirty="0" smtClean="0">
                <a:solidFill>
                  <a:srgbClr val="C00000"/>
                </a:solidFill>
                <a:latin typeface="+mn-lt"/>
              </a:rPr>
              <a:t>допустимый</a:t>
            </a:r>
            <a:r>
              <a:rPr lang="ru-RU" sz="2000" b="0" dirty="0" smtClean="0">
                <a:solidFill>
                  <a:srgbClr val="C00000"/>
                </a:solidFill>
                <a:latin typeface="+mn-lt"/>
              </a:rPr>
              <a:t>                                                 </a:t>
            </a:r>
            <a:r>
              <a:rPr lang="ru-RU" sz="2000" b="0" u="sng" dirty="0" smtClean="0">
                <a:solidFill>
                  <a:srgbClr val="C00000"/>
                </a:solidFill>
                <a:latin typeface="+mn-lt"/>
              </a:rPr>
              <a:t>опасный</a:t>
            </a:r>
          </a:p>
          <a:p>
            <a:pPr>
              <a:defRPr/>
            </a:pPr>
            <a:r>
              <a:rPr lang="ru-RU" sz="2000" b="0" dirty="0" smtClean="0">
                <a:solidFill>
                  <a:srgbClr val="C00000"/>
                </a:solidFill>
                <a:latin typeface="+mn-lt"/>
              </a:rPr>
              <a:t>                           </a:t>
            </a:r>
            <a:r>
              <a:rPr lang="ru-RU" sz="2000" b="0" u="sng" dirty="0" smtClean="0">
                <a:solidFill>
                  <a:srgbClr val="C00000"/>
                </a:solidFill>
                <a:latin typeface="+mn-lt"/>
              </a:rPr>
              <a:t>класс</a:t>
            </a:r>
            <a:r>
              <a:rPr lang="ru-RU" sz="2000" b="0" dirty="0" smtClean="0">
                <a:solidFill>
                  <a:srgbClr val="C00000"/>
                </a:solidFill>
                <a:latin typeface="+mn-lt"/>
              </a:rPr>
              <a:t>                                                            </a:t>
            </a:r>
            <a:r>
              <a:rPr lang="ru-RU" sz="2000" b="0" u="sng" dirty="0" err="1" smtClean="0">
                <a:solidFill>
                  <a:srgbClr val="C00000"/>
                </a:solidFill>
                <a:latin typeface="+mn-lt"/>
              </a:rPr>
              <a:t>класс</a:t>
            </a:r>
            <a:endParaRPr lang="ru-RU" sz="2000" b="0" u="sng" dirty="0" smtClean="0">
              <a:solidFill>
                <a:srgbClr val="C00000"/>
              </a:solidFill>
              <a:latin typeface="+mn-lt"/>
            </a:endParaRPr>
          </a:p>
          <a:p>
            <a:pPr>
              <a:defRPr/>
            </a:pPr>
            <a:r>
              <a:rPr lang="ru-RU" sz="2000" b="0" dirty="0" smtClean="0">
                <a:solidFill>
                  <a:srgbClr val="C00000"/>
                </a:solidFill>
                <a:latin typeface="+mn-lt"/>
              </a:rPr>
              <a:t>                 </a:t>
            </a:r>
            <a:r>
              <a:rPr lang="ru-RU" sz="2000" b="0" u="sng" dirty="0" smtClean="0">
                <a:solidFill>
                  <a:srgbClr val="C00000"/>
                </a:solidFill>
                <a:latin typeface="+mn-lt"/>
              </a:rPr>
              <a:t>травмоопасности</a:t>
            </a:r>
            <a:r>
              <a:rPr lang="ru-RU" sz="2000" b="0" dirty="0" smtClean="0">
                <a:solidFill>
                  <a:srgbClr val="C00000"/>
                </a:solidFill>
                <a:latin typeface="+mn-lt"/>
              </a:rPr>
              <a:t>                                     </a:t>
            </a:r>
            <a:r>
              <a:rPr lang="ru-RU" sz="2000" b="0" u="sng" dirty="0" err="1" smtClean="0">
                <a:solidFill>
                  <a:srgbClr val="C00000"/>
                </a:solidFill>
                <a:latin typeface="+mn-lt"/>
              </a:rPr>
              <a:t>травмоопасности</a:t>
            </a:r>
            <a:endParaRPr lang="ru-RU" sz="2000" b="0" u="sng" dirty="0" smtClean="0">
              <a:solidFill>
                <a:srgbClr val="C00000"/>
              </a:solidFill>
              <a:latin typeface="+mn-lt"/>
            </a:endParaRPr>
          </a:p>
          <a:p>
            <a:pPr eaLnBrk="1" hangingPunct="1"/>
            <a:endParaRPr lang="ru-RU" altLang="ru-RU" sz="2000" b="0" dirty="0" smtClean="0">
              <a:latin typeface="+mn-lt"/>
            </a:endParaRPr>
          </a:p>
          <a:p>
            <a:pPr eaLnBrk="1" hangingPunct="1"/>
            <a:endParaRPr lang="ru-RU" altLang="ru-RU" sz="2000" b="0" dirty="0" smtClean="0">
              <a:latin typeface="+mn-lt"/>
            </a:endParaRPr>
          </a:p>
          <a:p>
            <a:pPr eaLnBrk="1" hangingPunct="1"/>
            <a:r>
              <a:rPr lang="ru-RU" altLang="ru-RU" sz="2000" b="0" dirty="0" smtClean="0">
                <a:latin typeface="+mn-lt"/>
              </a:rPr>
              <a:t>12 Итоговый класс (подкласс) условий труда на рабочих местах, по результатам оценки травмоопасности , которых установлен </a:t>
            </a:r>
            <a:r>
              <a:rPr lang="ru-RU" altLang="ru-RU" sz="2000" dirty="0" smtClean="0">
                <a:latin typeface="+mn-lt"/>
              </a:rPr>
              <a:t>опасный класс</a:t>
            </a:r>
            <a:r>
              <a:rPr lang="ru-RU" altLang="ru-RU" sz="2000" b="0" dirty="0" smtClean="0">
                <a:latin typeface="+mn-lt"/>
              </a:rPr>
              <a:t>, </a:t>
            </a:r>
            <a:r>
              <a:rPr lang="ru-RU" altLang="ru-RU" sz="3200" b="0" dirty="0" smtClean="0">
                <a:latin typeface="+mn-lt"/>
              </a:rPr>
              <a:t>повышается на одну степень</a:t>
            </a:r>
            <a:r>
              <a:rPr lang="ru-RU" altLang="ru-RU" sz="2000" b="0" dirty="0" smtClean="0">
                <a:latin typeface="+mn-lt"/>
              </a:rPr>
              <a:t>.</a:t>
            </a:r>
            <a:endParaRPr lang="ru-RU" altLang="ru-RU" sz="2000" b="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930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571480"/>
          <a:ext cx="8786875" cy="2087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7375"/>
                <a:gridCol w="1757375"/>
                <a:gridCol w="1757375"/>
                <a:gridCol w="1757375"/>
                <a:gridCol w="1757375"/>
              </a:tblGrid>
              <a:tr h="354839"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Общество с ограниченной ответственностью  «КОМПАНИЯ»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1775">
                <a:tc gridSpan="5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(полное наименование работодателя)</a:t>
                      </a:r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0484">
                <a:tc gridSpan="5">
                  <a:txBody>
                    <a:bodyPr/>
                    <a:lstStyle/>
                    <a:p>
                      <a:r>
                        <a:rPr lang="ru-RU" sz="1500" dirty="0" smtClean="0"/>
                        <a:t>420000, РТ, г. Казань, ул. ________,</a:t>
                      </a:r>
                      <a:r>
                        <a:rPr lang="ru-RU" sz="1500" baseline="0" dirty="0" smtClean="0"/>
                        <a:t> Генеральный директор _______, тел.8(843) ________, </a:t>
                      </a:r>
                      <a:r>
                        <a:rPr lang="en-US" sz="1500" baseline="0" dirty="0" err="1" smtClean="0"/>
                        <a:t>e.mail</a:t>
                      </a:r>
                      <a:r>
                        <a:rPr lang="ru-RU" sz="1500" baseline="0" dirty="0" smtClean="0"/>
                        <a:t>: _______</a:t>
                      </a:r>
                      <a:endParaRPr lang="ru-RU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1775">
                <a:tc gridSpan="5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(адрес</a:t>
                      </a:r>
                      <a:r>
                        <a:rPr lang="ru-RU" sz="900" baseline="0" dirty="0" smtClean="0"/>
                        <a:t> работодателя, индекс, фамилия, имя, отчество, руководителя, телефон, факс, адрес электронной почты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67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ИНН работодателя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Код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работодателя по ОКПО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Код органа государственной власти по ОКОГУ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Код вида экономической деятельности</a:t>
                      </a:r>
                      <a:r>
                        <a:rPr lang="ru-RU" sz="1200" baseline="0" dirty="0" smtClean="0"/>
                        <a:t> по ОКВЭД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Код территории по ОКАТО</a:t>
                      </a:r>
                      <a:endParaRPr lang="ru-RU" sz="1200" dirty="0"/>
                    </a:p>
                  </a:txBody>
                  <a:tcPr/>
                </a:tc>
              </a:tr>
              <a:tr h="29569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ХХХХХХХХХ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ХХХХХХХХХ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ХХХХХХХХХ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ХХХХХХХХХ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ХХХХХХХХХ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0" y="3000372"/>
            <a:ext cx="9144000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2000" b="0" dirty="0" smtClean="0">
                <a:latin typeface="+mn-lt"/>
              </a:rPr>
              <a:t>ПРОТОКОЛ</a:t>
            </a:r>
          </a:p>
          <a:p>
            <a:pPr algn="ctr">
              <a:defRPr/>
            </a:pPr>
            <a:r>
              <a:rPr lang="ru-RU" altLang="ru-RU" sz="2000" b="0" dirty="0" smtClean="0">
                <a:latin typeface="+mn-lt"/>
              </a:rPr>
              <a:t>ОЦЕНКИ ТРАМВООПАСНОСТИ РАБОЧЕГО МЕСТА</a:t>
            </a:r>
          </a:p>
          <a:p>
            <a:pPr algn="ctr">
              <a:defRPr/>
            </a:pPr>
            <a:r>
              <a:rPr lang="ru-RU" altLang="ru-RU" sz="2000" b="0" dirty="0" smtClean="0">
                <a:latin typeface="+mn-lt"/>
              </a:rPr>
              <a:t>№                                     13-ТБ</a:t>
            </a:r>
          </a:p>
          <a:p>
            <a:pPr algn="ctr">
              <a:defRPr/>
            </a:pPr>
            <a:r>
              <a:rPr lang="ru-RU" altLang="ru-RU" sz="2000" b="0" dirty="0" smtClean="0">
                <a:latin typeface="+mn-lt"/>
              </a:rPr>
              <a:t>(идентификационный номер протокола (числовой и буквенный))</a:t>
            </a:r>
          </a:p>
          <a:p>
            <a:pPr algn="ctr">
              <a:defRPr/>
            </a:pPr>
            <a:r>
              <a:rPr lang="ru-RU" altLang="ru-RU" sz="2000" dirty="0" smtClean="0">
                <a:latin typeface="+mn-lt"/>
              </a:rPr>
              <a:t>Режиссер монтажа </a:t>
            </a:r>
            <a:r>
              <a:rPr lang="ru-RU" altLang="ru-RU" sz="2000" b="0" dirty="0" smtClean="0">
                <a:latin typeface="+mn-lt"/>
              </a:rPr>
              <a:t>(Код по ОК 016-94: 26059)</a:t>
            </a:r>
          </a:p>
          <a:p>
            <a:pPr algn="ctr">
              <a:defRPr/>
            </a:pPr>
            <a:r>
              <a:rPr lang="ru-RU" altLang="ru-RU" sz="1200" b="0" dirty="0" smtClean="0">
                <a:latin typeface="+mn-lt"/>
              </a:rPr>
              <a:t>(профессия, должность)</a:t>
            </a:r>
          </a:p>
          <a:p>
            <a:pPr algn="ctr">
              <a:defRPr/>
            </a:pPr>
            <a:endParaRPr lang="ru-RU" altLang="ru-RU" sz="1200" b="0" dirty="0" smtClean="0">
              <a:latin typeface="+mn-lt"/>
            </a:endParaRPr>
          </a:p>
          <a:p>
            <a:pPr>
              <a:defRPr/>
            </a:pPr>
            <a:r>
              <a:rPr lang="ru-RU" altLang="ru-RU" sz="1600" b="0" dirty="0" smtClean="0">
                <a:latin typeface="+mn-lt"/>
              </a:rPr>
              <a:t>1.</a:t>
            </a:r>
            <a:r>
              <a:rPr lang="ru-RU" altLang="ru-RU" sz="1600" dirty="0" smtClean="0">
                <a:latin typeface="+mn-lt"/>
              </a:rPr>
              <a:t>Дата проведения оценки                                                                                                 </a:t>
            </a:r>
            <a:r>
              <a:rPr lang="ru-RU" altLang="ru-RU" sz="1600" b="0" dirty="0" err="1" smtClean="0">
                <a:latin typeface="+mn-lt"/>
              </a:rPr>
              <a:t>ХХ.ХХ.ХХХХг</a:t>
            </a:r>
            <a:r>
              <a:rPr lang="ru-RU" altLang="ru-RU" sz="1600" b="0" dirty="0" smtClean="0">
                <a:latin typeface="+mn-lt"/>
              </a:rPr>
              <a:t>.</a:t>
            </a:r>
          </a:p>
          <a:p>
            <a:pPr>
              <a:defRPr/>
            </a:pPr>
            <a:r>
              <a:rPr lang="ru-RU" altLang="ru-RU" sz="1600" b="0" dirty="0" smtClean="0">
                <a:latin typeface="+mn-lt"/>
              </a:rPr>
              <a:t>2.</a:t>
            </a:r>
            <a:r>
              <a:rPr lang="ru-RU" altLang="ru-RU" sz="1600" dirty="0" smtClean="0">
                <a:latin typeface="+mn-lt"/>
              </a:rPr>
              <a:t>Наименование организации</a:t>
            </a:r>
            <a:r>
              <a:rPr lang="ru-RU" altLang="ru-RU" sz="1600" b="0" dirty="0" smtClean="0">
                <a:latin typeface="+mn-lt"/>
              </a:rPr>
              <a:t>,  </a:t>
            </a:r>
            <a:r>
              <a:rPr lang="ru-RU" altLang="ru-RU" sz="1500" b="0" dirty="0" smtClean="0">
                <a:latin typeface="+mn-lt"/>
              </a:rPr>
              <a:t>Испытательная лаборатория ООО «ТрудЭкология», аттестат </a:t>
            </a:r>
            <a:r>
              <a:rPr lang="ru-RU" altLang="ru-RU" sz="1500" b="0" dirty="0" err="1" smtClean="0">
                <a:latin typeface="+mn-lt"/>
              </a:rPr>
              <a:t>акредитации№</a:t>
            </a:r>
            <a:endParaRPr lang="ru-RU" altLang="ru-RU" sz="1500" b="0" dirty="0" smtClean="0">
              <a:latin typeface="+mn-lt"/>
            </a:endParaRPr>
          </a:p>
          <a:p>
            <a:pPr>
              <a:defRPr/>
            </a:pPr>
            <a:r>
              <a:rPr lang="ru-RU" altLang="ru-RU" sz="1500" dirty="0" smtClean="0">
                <a:latin typeface="+mn-lt"/>
              </a:rPr>
              <a:t>   проводившей оценку</a:t>
            </a:r>
            <a:r>
              <a:rPr lang="ru-RU" altLang="ru-RU" sz="1500" b="0" dirty="0" smtClean="0">
                <a:latin typeface="+mn-lt"/>
              </a:rPr>
              <a:t>                     1/1 №000353 от 25 декабря 2013г. </a:t>
            </a:r>
            <a:r>
              <a:rPr lang="ru-RU" altLang="ru-RU" sz="1500" b="0" dirty="0" err="1" smtClean="0">
                <a:latin typeface="+mn-lt"/>
              </a:rPr>
              <a:t>Госреестр</a:t>
            </a:r>
            <a:r>
              <a:rPr lang="ru-RU" altLang="ru-RU" sz="1500" b="0" dirty="0" smtClean="0">
                <a:latin typeface="+mn-lt"/>
              </a:rPr>
              <a:t> № РОСС </a:t>
            </a:r>
            <a:r>
              <a:rPr lang="en-US" altLang="ru-RU" sz="1500" b="0" dirty="0" smtClean="0">
                <a:latin typeface="+mn-lt"/>
              </a:rPr>
              <a:t>RU </a:t>
            </a:r>
            <a:r>
              <a:rPr lang="ru-RU" altLang="ru-RU" sz="1500" b="0" dirty="0" smtClean="0">
                <a:latin typeface="+mn-lt"/>
              </a:rPr>
              <a:t>.И493.04ЕКЛ00</a:t>
            </a:r>
          </a:p>
          <a:p>
            <a:pPr>
              <a:defRPr/>
            </a:pPr>
            <a:endParaRPr lang="ru-RU" altLang="ru-RU" sz="1500" b="0" dirty="0" smtClean="0">
              <a:latin typeface="+mn-lt"/>
            </a:endParaRPr>
          </a:p>
          <a:p>
            <a:pPr algn="ctr">
              <a:defRPr/>
            </a:pPr>
            <a:endParaRPr lang="ru-RU" altLang="ru-RU" sz="2000" b="0" dirty="0" smtClean="0">
              <a:latin typeface="+mn-lt"/>
            </a:endParaRPr>
          </a:p>
          <a:p>
            <a:pPr algn="ctr">
              <a:defRPr/>
            </a:pPr>
            <a:endParaRPr lang="ru-RU" altLang="ru-RU" sz="2000" b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>
            <a:spLocks noChangeArrowheads="1"/>
          </p:cNvSpPr>
          <p:nvPr/>
        </p:nvSpPr>
        <p:spPr bwMode="auto">
          <a:xfrm>
            <a:off x="214282" y="714356"/>
            <a:ext cx="8572560" cy="558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1700" b="0" dirty="0" smtClean="0">
                <a:latin typeface="+mn-lt"/>
              </a:rPr>
              <a:t>3.</a:t>
            </a:r>
            <a:r>
              <a:rPr lang="ru-RU" altLang="ru-RU" sz="1700" dirty="0" smtClean="0">
                <a:latin typeface="+mn-lt"/>
              </a:rPr>
              <a:t>Перечень применяемого производственного оборудования, инструментов и приспособлений, используемых на рабочем месте</a:t>
            </a:r>
          </a:p>
          <a:p>
            <a:pPr>
              <a:defRPr/>
            </a:pPr>
            <a:r>
              <a:rPr lang="ru-RU" altLang="ru-RU" sz="1700" b="0" dirty="0" smtClean="0">
                <a:latin typeface="+mn-lt"/>
              </a:rPr>
              <a:t>Компьютер с монитором </a:t>
            </a:r>
            <a:r>
              <a:rPr lang="en-US" altLang="ru-RU" sz="1700" b="0" dirty="0" smtClean="0">
                <a:latin typeface="+mn-lt"/>
              </a:rPr>
              <a:t>Asus s.n.78L9006128</a:t>
            </a:r>
            <a:r>
              <a:rPr lang="ru-RU" altLang="ru-RU" sz="1700" b="0" dirty="0" smtClean="0">
                <a:latin typeface="+mn-lt"/>
              </a:rPr>
              <a:t> , Видеоаппаратура</a:t>
            </a:r>
            <a:r>
              <a:rPr lang="en-US" altLang="ru-RU" sz="1700" b="0" dirty="0" smtClean="0">
                <a:latin typeface="+mn-lt"/>
              </a:rPr>
              <a:t> Sony</a:t>
            </a:r>
            <a:r>
              <a:rPr lang="ru-RU" altLang="ru-RU" sz="1700" b="0" dirty="0" smtClean="0">
                <a:latin typeface="+mn-lt"/>
              </a:rPr>
              <a:t> зав. № 3020300, Монитор </a:t>
            </a:r>
            <a:r>
              <a:rPr lang="en-US" altLang="ru-RU" sz="1700" b="0" dirty="0" smtClean="0">
                <a:latin typeface="+mn-lt"/>
              </a:rPr>
              <a:t>Samsung </a:t>
            </a:r>
            <a:r>
              <a:rPr lang="en-US" altLang="ru-RU" sz="1700" b="0" dirty="0" err="1" smtClean="0">
                <a:latin typeface="+mn-lt"/>
              </a:rPr>
              <a:t>s.n</a:t>
            </a:r>
            <a:r>
              <a:rPr lang="en-US" altLang="ru-RU" sz="1700" b="0" dirty="0" smtClean="0">
                <a:latin typeface="+mn-lt"/>
              </a:rPr>
              <a:t>. HAL7H9NJ712782H</a:t>
            </a:r>
            <a:r>
              <a:rPr lang="ru-RU" altLang="ru-RU" sz="1700" b="0" dirty="0" smtClean="0">
                <a:latin typeface="+mn-lt"/>
              </a:rPr>
              <a:t>, Монитор </a:t>
            </a:r>
            <a:r>
              <a:rPr lang="en-US" altLang="ru-RU" sz="1700" b="0" dirty="0" smtClean="0">
                <a:latin typeface="+mn-lt"/>
              </a:rPr>
              <a:t>Panasonic </a:t>
            </a:r>
            <a:r>
              <a:rPr lang="en-US" altLang="ru-RU" sz="1700" b="0" dirty="0" err="1" smtClean="0">
                <a:latin typeface="+mn-lt"/>
              </a:rPr>
              <a:t>s.n</a:t>
            </a:r>
            <a:r>
              <a:rPr lang="en-US" altLang="ru-RU" sz="1700" b="0" dirty="0" smtClean="0">
                <a:latin typeface="+mn-lt"/>
              </a:rPr>
              <a:t>. AD-A850E</a:t>
            </a:r>
            <a:r>
              <a:rPr lang="ru-RU" altLang="ru-RU" sz="1700" b="0" dirty="0" smtClean="0">
                <a:latin typeface="+mn-lt"/>
              </a:rPr>
              <a:t>;</a:t>
            </a:r>
          </a:p>
          <a:p>
            <a:pPr>
              <a:defRPr/>
            </a:pPr>
            <a:endParaRPr lang="en-US" altLang="ru-RU" sz="1700" b="0" dirty="0" smtClean="0">
              <a:latin typeface="+mn-lt"/>
            </a:endParaRPr>
          </a:p>
          <a:p>
            <a:pPr>
              <a:defRPr/>
            </a:pPr>
            <a:r>
              <a:rPr lang="en-US" altLang="ru-RU" sz="1700" dirty="0" smtClean="0">
                <a:latin typeface="+mn-lt"/>
              </a:rPr>
              <a:t>4.</a:t>
            </a:r>
            <a:r>
              <a:rPr lang="ru-RU" altLang="ru-RU" sz="1700" dirty="0" smtClean="0">
                <a:latin typeface="+mn-lt"/>
              </a:rPr>
              <a:t>Перечень нормативных правовых актов по охране труда, используемых при оценке травмоопасности рабочего места</a:t>
            </a:r>
          </a:p>
          <a:p>
            <a:pPr>
              <a:defRPr/>
            </a:pPr>
            <a:r>
              <a:rPr lang="ru-RU" altLang="ru-RU" sz="1700" b="0" dirty="0" smtClean="0">
                <a:latin typeface="+mn-lt"/>
              </a:rPr>
              <a:t>ГОСТ 12.2.007.0-75ССБТ «Изделия электротехнические. Требования безопасности»;</a:t>
            </a:r>
          </a:p>
          <a:p>
            <a:pPr>
              <a:defRPr/>
            </a:pPr>
            <a:r>
              <a:rPr lang="ru-RU" altLang="ru-RU" sz="1700" b="0" dirty="0" err="1" smtClean="0">
                <a:latin typeface="+mn-lt"/>
              </a:rPr>
              <a:t>СанПиН</a:t>
            </a:r>
            <a:r>
              <a:rPr lang="ru-RU" altLang="ru-RU" sz="1700" b="0" dirty="0" smtClean="0">
                <a:latin typeface="+mn-lt"/>
              </a:rPr>
              <a:t> 2.2.2./2.4.1340-03 «Гигиенические требования к персональным электронно-вычислительным машинам и организации работы»;</a:t>
            </a:r>
          </a:p>
          <a:p>
            <a:pPr>
              <a:defRPr/>
            </a:pPr>
            <a:r>
              <a:rPr lang="ru-RU" altLang="ru-RU" sz="1700" b="0" dirty="0" smtClean="0">
                <a:latin typeface="+mn-lt"/>
              </a:rPr>
              <a:t>Методические рекомендации по разработке государственных нормативных требований охраны труда, утвержденные постановлением Министерства труда РФ от 17.12.2002 № 80;</a:t>
            </a:r>
          </a:p>
          <a:p>
            <a:pPr>
              <a:defRPr/>
            </a:pPr>
            <a:r>
              <a:rPr lang="ru-RU" altLang="ru-RU" sz="1700" b="0" dirty="0" smtClean="0">
                <a:latin typeface="+mn-lt"/>
              </a:rPr>
              <a:t>Постановлением министерства труда России и министерства образования России от 13 января 2003 года « 1/29. «Об утверждении порядка обучения по охране труда и проверки знаний требований охраны труда работников организаций»;</a:t>
            </a:r>
          </a:p>
          <a:p>
            <a:pPr>
              <a:defRPr/>
            </a:pPr>
            <a:r>
              <a:rPr lang="ru-RU" altLang="ru-RU" sz="1700" b="0" dirty="0" smtClean="0">
                <a:latin typeface="+mn-lt"/>
              </a:rPr>
              <a:t>Правила технической эксплуатации электроустановок потребителей.  Утверждено Приказом Министерства энергетики Российской Федерации от 13.01.2003 г. №6;</a:t>
            </a:r>
          </a:p>
          <a:p>
            <a:pPr>
              <a:defRPr/>
            </a:pPr>
            <a:r>
              <a:rPr lang="ru-RU" altLang="ru-RU" sz="1700" b="0" dirty="0" smtClean="0">
                <a:latin typeface="+mn-lt"/>
              </a:rPr>
              <a:t>Правила эксплуатации технических средств телевидения и радиовещания (ПТЭ-2001);</a:t>
            </a:r>
          </a:p>
          <a:p>
            <a:pPr>
              <a:defRPr/>
            </a:pPr>
            <a:r>
              <a:rPr lang="ru-RU" altLang="ru-RU" sz="1700" b="0" dirty="0" smtClean="0">
                <a:latin typeface="+mn-lt"/>
              </a:rPr>
              <a:t>ГОСТ 12.2.003-91 ССБТ. Оборудование производственное. Общие требования безопасности;</a:t>
            </a:r>
            <a:endParaRPr lang="ru-RU" altLang="ru-RU" sz="1700" b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2310</Words>
  <Application>Microsoft Office PowerPoint</Application>
  <PresentationFormat>Экран (4:3)</PresentationFormat>
  <Paragraphs>224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Оценка травмоопасности на рабочем месте </vt:lpstr>
      <vt:lpstr>Слайд 3</vt:lpstr>
      <vt:lpstr>1 СОУТ на рабочих местах работников утвержденных постановлением № 252 от 28.04.2007 г., осуществлять в соответствии с Методикой проведения СОУТ утвержденной приказом №33н от 24.01.2014г.  2 Деятельность экспертов и иных работников организаций, проводящих СОУТ, осуществляется под контролем представителя работодателя;  3 В состав комиссии по проведению СОУТ по предложению творческого союза могут включаться представители такого творческого союза;  4 Идентификация потенциально вредных и (или) опасных производственных факторов на рабочих местах работников, чья деятельность связана с публичным исполнением произведений, осуществляется в ходе проведения репетиций, а также в период создания аудиовизуальных произведений на  съемочных площадках и студиях звукозаписи; </vt:lpstr>
      <vt:lpstr>Слайд 5</vt:lpstr>
      <vt:lpstr>Слайд 6</vt:lpstr>
      <vt:lpstr>Слайд 7</vt:lpstr>
      <vt:lpstr>Слайд 8</vt:lpstr>
      <vt:lpstr>Слайд 9</vt:lpstr>
      <vt:lpstr>5.Результат оценки травмоопасности рабочего места:</vt:lpstr>
      <vt:lpstr>Слайд 11</vt:lpstr>
      <vt:lpstr>Слайд 12</vt:lpstr>
      <vt:lpstr>Слайд 13</vt:lpstr>
      <vt:lpstr>Слайд 14</vt:lpstr>
      <vt:lpstr>Слайд 15</vt:lpstr>
      <vt:lpstr>Слайд 16</vt:lpstr>
      <vt:lpstr>Оценка проведена согласно приказа Министерства труда и социальной защиты Российской Федерации от 14 ноября 2014 г. № 882н.  6.Выводы по результатам оценки:     производственное оборудование:          Соответствует нормативным требованиям______              (соответствует (не соответствует)нормативным требованиям(указываются пункты требований, по которым выявлено несоответствие))         приспособления и инструменты:            Соответствует нормативным требованиям______                      (соответствует (не соответствует)нормативным требованиям(указываются пункты требований, по которым выявлено несоответствие))       обучение и инструктаж проводятся:           В соответствии с нормативными требованиями охраны труда      (в соответствии (не соответствии)нормативными требованиями охраны труда(указываются пункты требований, по которым выявлено несоответствие))                                                            дополнительные объекты оценки:         ______________нет__________________________                      (соответствует (не соответствует)нормативным требованиям(указываются пункты требований, по которым выявлено несоответствие))    7.Условия труда на рабочем месте по                                  ___допустимый__    травмоопасности относятся к классу:</vt:lpstr>
      <vt:lpstr>Эксперт(ы) по проведению специальной оценки условий труда:      ___________________________________________     __________        ___________________       ___________                                             (№ в реестре экспертов)                                                                                 (подпись)                                                 (ФИО)                                                 (дата)  Председатель комиссии по проведению специальной оценки условий труда:     Начальник административно-     хозяйственного отдела                                                     __________       ___________________         ___________                            (должность)                                                                                                                        (подпись)                                                      (ФИО)                                                    (дата)   Члены комиссии по проведению специальной оценки условий труда:   Заместитель начальника административно- хозяйственного отдела – ответственный   по охране труда___________________________    ________       ___________________         ___________                                (должность)                                                                                                                       (подпись)                                                      (ФИО)                                                    (дата)                                 Главный бухгалтер ____________________________________ ____                  _______ _       ____________________         ___________                                (должность)                                                                                                                      (подпись)                                                      (ФИО)                                                    (дата) 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Дымич Ирина Сергеевна</dc:creator>
  <cp:lastModifiedBy>user</cp:lastModifiedBy>
  <cp:revision>56</cp:revision>
  <dcterms:created xsi:type="dcterms:W3CDTF">2015-03-18T08:56:24Z</dcterms:created>
  <dcterms:modified xsi:type="dcterms:W3CDTF">2015-04-01T07:12:40Z</dcterms:modified>
</cp:coreProperties>
</file>